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21"/>
  </p:notesMasterIdLst>
  <p:sldIdLst>
    <p:sldId id="262" r:id="rId5"/>
    <p:sldId id="310" r:id="rId6"/>
    <p:sldId id="267" r:id="rId7"/>
    <p:sldId id="266" r:id="rId8"/>
    <p:sldId id="313" r:id="rId9"/>
    <p:sldId id="315" r:id="rId10"/>
    <p:sldId id="281" r:id="rId11"/>
    <p:sldId id="311" r:id="rId12"/>
    <p:sldId id="268" r:id="rId13"/>
    <p:sldId id="314" r:id="rId14"/>
    <p:sldId id="316" r:id="rId15"/>
    <p:sldId id="312" r:id="rId16"/>
    <p:sldId id="259" r:id="rId17"/>
    <p:sldId id="264" r:id="rId18"/>
    <p:sldId id="317" r:id="rId19"/>
    <p:sldId id="318"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951" autoAdjust="0"/>
  </p:normalViewPr>
  <p:slideViewPr>
    <p:cSldViewPr snapToGrid="0">
      <p:cViewPr varScale="1">
        <p:scale>
          <a:sx n="118" d="100"/>
          <a:sy n="118" d="100"/>
        </p:scale>
        <p:origin x="3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0000"/>
              </a:solidFill>
              <a:effectLst/>
            </c:spPr>
            <c:extLst>
              <c:ext xmlns:c16="http://schemas.microsoft.com/office/drawing/2014/chart" uri="{C3380CC4-5D6E-409C-BE32-E72D297353CC}">
                <c16:uniqueId val="{00000001-3A5A-4484-ACEF-067141AD244D}"/>
              </c:ext>
            </c:extLst>
          </c:dPt>
          <c:dPt>
            <c:idx val="1"/>
            <c:bubble3D val="0"/>
            <c:spPr>
              <a:solidFill>
                <a:srgbClr val="0958F7"/>
              </a:solidFill>
              <a:effectLst/>
            </c:spPr>
            <c:extLst>
              <c:ext xmlns:c16="http://schemas.microsoft.com/office/drawing/2014/chart" uri="{C3380CC4-5D6E-409C-BE32-E72D297353CC}">
                <c16:uniqueId val="{00000003-3A5A-4484-ACEF-067141AD244D}"/>
              </c:ext>
            </c:extLst>
          </c:dPt>
          <c:cat>
            <c:strRef>
              <c:f>Sheet1!$A$2:$A$3</c:f>
              <c:strCache>
                <c:ptCount val="2"/>
                <c:pt idx="0">
                  <c:v>Risques inconnus</c:v>
                </c:pt>
              </c:strCache>
            </c:strRef>
          </c:cat>
          <c:val>
            <c:numRef>
              <c:f>Sheet1!$B$2:$B$3</c:f>
              <c:numCache>
                <c:formatCode>General</c:formatCode>
                <c:ptCount val="2"/>
                <c:pt idx="0">
                  <c:v>0.4</c:v>
                </c:pt>
                <c:pt idx="1">
                  <c:v>0.6</c:v>
                </c:pt>
              </c:numCache>
            </c:numRef>
          </c:val>
          <c:extLst>
            <c:ext xmlns:c16="http://schemas.microsoft.com/office/drawing/2014/chart" uri="{C3380CC4-5D6E-409C-BE32-E72D297353CC}">
              <c16:uniqueId val="{00000004-3A5A-4484-ACEF-067141AD244D}"/>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0000"/>
              </a:solidFill>
              <a:effectLst/>
            </c:spPr>
            <c:extLst>
              <c:ext xmlns:c16="http://schemas.microsoft.com/office/drawing/2014/chart" uri="{C3380CC4-5D6E-409C-BE32-E72D297353CC}">
                <c16:uniqueId val="{00000001-EA46-4ED5-AC1A-623BC03F5AD4}"/>
              </c:ext>
            </c:extLst>
          </c:dPt>
          <c:dPt>
            <c:idx val="1"/>
            <c:bubble3D val="0"/>
            <c:spPr>
              <a:solidFill>
                <a:srgbClr val="0958F7"/>
              </a:solidFill>
              <a:effectLst/>
            </c:spPr>
            <c:extLst>
              <c:ext xmlns:c16="http://schemas.microsoft.com/office/drawing/2014/chart" uri="{C3380CC4-5D6E-409C-BE32-E72D297353CC}">
                <c16:uniqueId val="{00000003-EA46-4ED5-AC1A-623BC03F5AD4}"/>
              </c:ext>
            </c:extLst>
          </c:dPt>
          <c:cat>
            <c:strRef>
              <c:f>Sheet1!$A$2:$A$3</c:f>
              <c:strCache>
                <c:ptCount val="2"/>
                <c:pt idx="0">
                  <c:v>Questions éthiques</c:v>
                </c:pt>
              </c:strCache>
            </c:strRef>
          </c:cat>
          <c:val>
            <c:numRef>
              <c:f>Sheet1!$B$2:$B$3</c:f>
              <c:numCache>
                <c:formatCode>General</c:formatCode>
                <c:ptCount val="2"/>
                <c:pt idx="0">
                  <c:v>0.2</c:v>
                </c:pt>
                <c:pt idx="1">
                  <c:v>0.8</c:v>
                </c:pt>
              </c:numCache>
            </c:numRef>
          </c:val>
          <c:extLst>
            <c:ext xmlns:c16="http://schemas.microsoft.com/office/drawing/2014/chart" uri="{C3380CC4-5D6E-409C-BE32-E72D297353CC}">
              <c16:uniqueId val="{00000004-EA46-4ED5-AC1A-623BC03F5AD4}"/>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0000"/>
              </a:solidFill>
              <a:effectLst/>
            </c:spPr>
            <c:extLst>
              <c:ext xmlns:c16="http://schemas.microsoft.com/office/drawing/2014/chart" uri="{C3380CC4-5D6E-409C-BE32-E72D297353CC}">
                <c16:uniqueId val="{00000001-8657-4B62-8A34-6D2AD6C1BE48}"/>
              </c:ext>
            </c:extLst>
          </c:dPt>
          <c:dPt>
            <c:idx val="1"/>
            <c:bubble3D val="0"/>
            <c:spPr>
              <a:solidFill>
                <a:srgbClr val="0958F7"/>
              </a:solidFill>
              <a:effectLst/>
            </c:spPr>
            <c:extLst>
              <c:ext xmlns:c16="http://schemas.microsoft.com/office/drawing/2014/chart" uri="{C3380CC4-5D6E-409C-BE32-E72D297353CC}">
                <c16:uniqueId val="{00000003-8657-4B62-8A34-6D2AD6C1BE48}"/>
              </c:ext>
            </c:extLst>
          </c:dPt>
          <c:cat>
            <c:strRef>
              <c:f>Sheet1!$A$2:$A$3</c:f>
              <c:strCache>
                <c:ptCount val="2"/>
                <c:pt idx="0">
                  <c:v>Conséquences imprévues</c:v>
                </c:pt>
              </c:strCache>
            </c:strRef>
          </c:cat>
          <c:val>
            <c:numRef>
              <c:f>Sheet1!$B$2:$B$3</c:f>
              <c:numCache>
                <c:formatCode>General</c:formatCode>
                <c:ptCount val="2"/>
                <c:pt idx="0">
                  <c:v>0.3</c:v>
                </c:pt>
                <c:pt idx="1">
                  <c:v>0.7</c:v>
                </c:pt>
              </c:numCache>
            </c:numRef>
          </c:val>
          <c:extLst>
            <c:ext xmlns:c16="http://schemas.microsoft.com/office/drawing/2014/chart" uri="{C3380CC4-5D6E-409C-BE32-E72D297353CC}">
              <c16:uniqueId val="{00000004-8657-4B62-8A34-6D2AD6C1BE48}"/>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0000"/>
              </a:solidFill>
              <a:effectLst/>
            </c:spPr>
            <c:extLst>
              <c:ext xmlns:c16="http://schemas.microsoft.com/office/drawing/2014/chart" uri="{C3380CC4-5D6E-409C-BE32-E72D297353CC}">
                <c16:uniqueId val="{00000001-3A5A-4484-ACEF-067141AD244D}"/>
              </c:ext>
            </c:extLst>
          </c:dPt>
          <c:dPt>
            <c:idx val="1"/>
            <c:bubble3D val="0"/>
            <c:spPr>
              <a:solidFill>
                <a:srgbClr val="0958F7"/>
              </a:solidFill>
              <a:effectLst/>
            </c:spPr>
            <c:extLst>
              <c:ext xmlns:c16="http://schemas.microsoft.com/office/drawing/2014/chart" uri="{C3380CC4-5D6E-409C-BE32-E72D297353CC}">
                <c16:uniqueId val="{00000003-3A5A-4484-ACEF-067141AD244D}"/>
              </c:ext>
            </c:extLst>
          </c:dPt>
          <c:cat>
            <c:strRef>
              <c:f>Sheet1!$A$2:$A$3</c:f>
              <c:strCache>
                <c:ptCount val="2"/>
                <c:pt idx="0">
                  <c:v>Risques inconnus</c:v>
                </c:pt>
              </c:strCache>
            </c:strRef>
          </c:cat>
          <c:val>
            <c:numRef>
              <c:f>Sheet1!$B$2:$B$3</c:f>
              <c:numCache>
                <c:formatCode>General</c:formatCode>
                <c:ptCount val="2"/>
                <c:pt idx="0">
                  <c:v>0.4</c:v>
                </c:pt>
                <c:pt idx="1">
                  <c:v>0.6</c:v>
                </c:pt>
              </c:numCache>
            </c:numRef>
          </c:val>
          <c:extLst>
            <c:ext xmlns:c16="http://schemas.microsoft.com/office/drawing/2014/chart" uri="{C3380CC4-5D6E-409C-BE32-E72D297353CC}">
              <c16:uniqueId val="{00000004-3A5A-4484-ACEF-067141AD244D}"/>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0000"/>
              </a:solidFill>
              <a:effectLst/>
            </c:spPr>
            <c:extLst>
              <c:ext xmlns:c16="http://schemas.microsoft.com/office/drawing/2014/chart" uri="{C3380CC4-5D6E-409C-BE32-E72D297353CC}">
                <c16:uniqueId val="{00000001-EA46-4ED5-AC1A-623BC03F5AD4}"/>
              </c:ext>
            </c:extLst>
          </c:dPt>
          <c:dPt>
            <c:idx val="1"/>
            <c:bubble3D val="0"/>
            <c:spPr>
              <a:solidFill>
                <a:srgbClr val="0958F7"/>
              </a:solidFill>
              <a:effectLst/>
            </c:spPr>
            <c:extLst>
              <c:ext xmlns:c16="http://schemas.microsoft.com/office/drawing/2014/chart" uri="{C3380CC4-5D6E-409C-BE32-E72D297353CC}">
                <c16:uniqueId val="{00000003-EA46-4ED5-AC1A-623BC03F5AD4}"/>
              </c:ext>
            </c:extLst>
          </c:dPt>
          <c:cat>
            <c:strRef>
              <c:f>Sheet1!$A$2:$A$3</c:f>
              <c:strCache>
                <c:ptCount val="2"/>
                <c:pt idx="0">
                  <c:v>Questions éthiques</c:v>
                </c:pt>
              </c:strCache>
            </c:strRef>
          </c:cat>
          <c:val>
            <c:numRef>
              <c:f>Sheet1!$B$2:$B$3</c:f>
              <c:numCache>
                <c:formatCode>General</c:formatCode>
                <c:ptCount val="2"/>
                <c:pt idx="0">
                  <c:v>0.2</c:v>
                </c:pt>
                <c:pt idx="1">
                  <c:v>0.8</c:v>
                </c:pt>
              </c:numCache>
            </c:numRef>
          </c:val>
          <c:extLst>
            <c:ext xmlns:c16="http://schemas.microsoft.com/office/drawing/2014/chart" uri="{C3380CC4-5D6E-409C-BE32-E72D297353CC}">
              <c16:uniqueId val="{00000004-EA46-4ED5-AC1A-623BC03F5AD4}"/>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0000"/>
              </a:solidFill>
              <a:effectLst/>
            </c:spPr>
            <c:extLst>
              <c:ext xmlns:c16="http://schemas.microsoft.com/office/drawing/2014/chart" uri="{C3380CC4-5D6E-409C-BE32-E72D297353CC}">
                <c16:uniqueId val="{00000001-8657-4B62-8A34-6D2AD6C1BE48}"/>
              </c:ext>
            </c:extLst>
          </c:dPt>
          <c:dPt>
            <c:idx val="1"/>
            <c:bubble3D val="0"/>
            <c:spPr>
              <a:solidFill>
                <a:srgbClr val="0958F7"/>
              </a:solidFill>
              <a:effectLst/>
            </c:spPr>
            <c:extLst>
              <c:ext xmlns:c16="http://schemas.microsoft.com/office/drawing/2014/chart" uri="{C3380CC4-5D6E-409C-BE32-E72D297353CC}">
                <c16:uniqueId val="{00000003-8657-4B62-8A34-6D2AD6C1BE48}"/>
              </c:ext>
            </c:extLst>
          </c:dPt>
          <c:cat>
            <c:strRef>
              <c:f>Sheet1!$A$2:$A$3</c:f>
              <c:strCache>
                <c:ptCount val="2"/>
                <c:pt idx="0">
                  <c:v>Conséquences imprévues</c:v>
                </c:pt>
              </c:strCache>
            </c:strRef>
          </c:cat>
          <c:val>
            <c:numRef>
              <c:f>Sheet1!$B$2:$B$3</c:f>
              <c:numCache>
                <c:formatCode>General</c:formatCode>
                <c:ptCount val="2"/>
                <c:pt idx="0">
                  <c:v>0.3</c:v>
                </c:pt>
                <c:pt idx="1">
                  <c:v>0.7</c:v>
                </c:pt>
              </c:numCache>
            </c:numRef>
          </c:val>
          <c:extLst>
            <c:ext xmlns:c16="http://schemas.microsoft.com/office/drawing/2014/chart" uri="{C3380CC4-5D6E-409C-BE32-E72D297353CC}">
              <c16:uniqueId val="{00000004-8657-4B62-8A34-6D2AD6C1BE48}"/>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diagrams/_rels/data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09919-36B5-4162-8899-417A9F93473B}" type="doc">
      <dgm:prSet loTypeId="urn:microsoft.com/office/officeart/2016/7/layout/LinearBlockProcessNumbered#1" loCatId="process" qsTypeId="urn:microsoft.com/office/officeart/2005/8/quickstyle/simple2" qsCatId="simple" csTypeId="urn:microsoft.com/office/officeart/2005/8/colors/colorful1" csCatId="colorful" phldr="1"/>
      <dgm:spPr/>
      <dgm:t>
        <a:bodyPr/>
        <a:lstStyle/>
        <a:p>
          <a:endParaRPr lang="en-US"/>
        </a:p>
      </dgm:t>
    </dgm:pt>
    <dgm:pt modelId="{AAF9DEE3-8444-4CA1-8BC2-D834D3ED6C74}">
      <dgm:prSe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US" b="1" dirty="0" err="1"/>
            <a:t>Pilotes</a:t>
          </a:r>
          <a:endParaRPr lang="en-US" b="1"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05BDF49-153E-4CE8-8402-E23704595764}" type="parTrans" cxnId="{0A7DA706-17DD-412A-8BE0-4F6529274E66}">
      <dgm:prSet/>
      <dgm:spPr/>
      <dgm:t>
        <a:bodyPr/>
        <a:lstStyle/>
        <a:p>
          <a:endParaRPr lang="en-US"/>
        </a:p>
      </dgm:t>
    </dgm:pt>
    <dgm:pt modelId="{23210C7F-6847-491E-BE1F-A79529AF2B8B}" type="sibTrans" cxnId="{0A7DA706-17DD-412A-8BE0-4F6529274E66}">
      <dgm:prSet phldrT="01" phldr="0"/>
      <dgm:spPr/>
      <dgm:t>
        <a:bodyPr/>
        <a:lstStyle/>
        <a:p>
          <a:r>
            <a:rPr lang="en-US"/>
            <a:t>01</a:t>
          </a:r>
        </a:p>
      </dgm:t>
    </dgm:pt>
    <dgm:pt modelId="{B2B879BD-3840-400C-92BD-B2C2383358D7}">
      <dgm:prSet>
        <dgm:style>
          <a:lnRef idx="0">
            <a:scrgbClr r="0" g="0" b="0"/>
          </a:lnRef>
          <a:fillRef idx="0">
            <a:scrgbClr r="0" g="0" b="0"/>
          </a:fillRef>
          <a:effectRef idx="0">
            <a:scrgbClr r="0" g="0" b="0"/>
          </a:effectRef>
          <a:fontRef idx="minor">
            <a:schemeClr val="lt1"/>
          </a:fontRef>
        </dgm:style>
      </dgm:prSet>
      <dgm: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dgm:spPr>
      <dgm:t>
        <a:bodyPr/>
        <a:lstStyle/>
        <a:p>
          <a:r>
            <a:rPr lang="en-US" b="1" dirty="0">
              <a:latin typeface="Aptos"/>
              <a:ea typeface="Aptos" panose="020B0004020202020204" pitchFamily="34" charset="0"/>
              <a:cs typeface="Aptos" panose="020B0004020202020204" pitchFamily="34" charset="0"/>
            </a:rPr>
            <a:t>Mises </a:t>
          </a:r>
          <a:r>
            <a:rPr lang="fr-FR" b="1" dirty="0">
              <a:latin typeface="Aptos"/>
              <a:ea typeface="Aptos" panose="020B0004020202020204" pitchFamily="34" charset="0"/>
              <a:cs typeface="Aptos" panose="020B0004020202020204" pitchFamily="34" charset="0"/>
            </a:rPr>
            <a:t>à</a:t>
          </a:r>
          <a:r>
            <a:rPr lang="en-US" b="1" dirty="0">
              <a:latin typeface="Aptos"/>
              <a:ea typeface="Aptos" panose="020B0004020202020204" pitchFamily="34" charset="0"/>
              <a:cs typeface="Aptos" panose="020B0004020202020204" pitchFamily="34" charset="0"/>
            </a:rPr>
            <a:t> jour</a:t>
          </a:r>
          <a:endParaRPr lang="en-US" b="1" dirty="0">
            <a:latin typeface="Aptos"/>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09440D86-F3E6-4A3C-9E78-1AFC56348641}" type="parTrans" cxnId="{42CDCACA-F394-4044-BBF6-522A0005ABCB}">
      <dgm:prSet/>
      <dgm:spPr/>
      <dgm:t>
        <a:bodyPr/>
        <a:lstStyle/>
        <a:p>
          <a:endParaRPr lang="en-US"/>
        </a:p>
      </dgm:t>
    </dgm:pt>
    <dgm:pt modelId="{FBAA44FF-54DE-45C8-9FAC-512C40277233}" type="sibTrans" cxnId="{42CDCACA-F394-4044-BBF6-522A0005ABCB}">
      <dgm:prSet phldrT="02" phldr="0"/>
      <dgm:spPr/>
      <dgm:t>
        <a:bodyPr/>
        <a:lstStyle/>
        <a:p>
          <a:r>
            <a:rPr lang="en-US"/>
            <a:t>02</a:t>
          </a:r>
          <a:endParaRPr lang="en-US" dirty="0"/>
        </a:p>
      </dgm:t>
    </dgm:pt>
    <dgm:pt modelId="{54D8ACD0-95E4-4132-937A-EF46791AC3B3}">
      <dgm:prSet/>
      <dgm:spPr>
        <a:solidFill>
          <a:srgbClr val="00B050"/>
        </a:solidFill>
        <a:ln>
          <a:noFill/>
        </a:ln>
      </dgm:spPr>
      <dgm:t>
        <a:bodyPr/>
        <a:lstStyle/>
        <a:p>
          <a:r>
            <a:rPr lang="en-US" b="1" dirty="0" err="1"/>
            <a:t>Rentabilit</a:t>
          </a:r>
          <a:r>
            <a:rPr lang="fr-FR" b="1" dirty="0"/>
            <a:t>é</a:t>
          </a:r>
          <a:endParaRPr lang="en-US" b="1" dirty="0"/>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04305E21-4CC5-4525-8016-A031467AE34F}" type="parTrans" cxnId="{E3014BC6-8F8A-40F7-A539-9737B6B5D1F8}">
      <dgm:prSet/>
      <dgm:spPr/>
      <dgm:t>
        <a:bodyPr/>
        <a:lstStyle/>
        <a:p>
          <a:endParaRPr lang="en-CA"/>
        </a:p>
      </dgm:t>
    </dgm:pt>
    <dgm:pt modelId="{C6EC2266-FDE7-476E-BAF3-33FA29AB85F7}" type="sibTrans" cxnId="{E3014BC6-8F8A-40F7-A539-9737B6B5D1F8}">
      <dgm:prSet phldrT="03" phldr="0"/>
      <dgm:spPr/>
      <dgm:t>
        <a:bodyPr/>
        <a:lstStyle/>
        <a:p>
          <a:r>
            <a:rPr lang="en-CA"/>
            <a:t>03</a:t>
          </a:r>
        </a:p>
      </dgm:t>
    </dgm:pt>
    <dgm:pt modelId="{09F899AB-70CA-46DA-8F8C-58514A9FEF67}" type="pres">
      <dgm:prSet presAssocID="{15509919-36B5-4162-8899-417A9F93473B}" presName="Name0" presStyleCnt="0">
        <dgm:presLayoutVars>
          <dgm:animLvl val="lvl"/>
          <dgm:resizeHandles val="exact"/>
        </dgm:presLayoutVars>
      </dgm:prSet>
      <dgm:spPr/>
    </dgm:pt>
    <dgm:pt modelId="{9E708B2C-9056-43B8-820C-8D4D2D591614}" type="pres">
      <dgm:prSet presAssocID="{AAF9DEE3-8444-4CA1-8BC2-D834D3ED6C74}" presName="compositeNode" presStyleCnt="0">
        <dgm:presLayoutVars>
          <dgm:bulletEnabled val="1"/>
        </dgm:presLayoutVars>
      </dgm:prSet>
      <dgm:spPr/>
    </dgm:pt>
    <dgm:pt modelId="{F4992080-7D4E-4F2B-B608-170DDBB6006A}" type="pres">
      <dgm:prSet presAssocID="{AAF9DEE3-8444-4CA1-8BC2-D834D3ED6C74}" presName="bgRect" presStyleLbl="alignNode1" presStyleIdx="0" presStyleCnt="3"/>
      <dgm:spPr>
        <a:prstGeom prst="flowChartAlternateProcess">
          <a:avLst/>
        </a:prstGeom>
      </dgm:spPr>
    </dgm:pt>
    <dgm:pt modelId="{15536E38-36FE-4A51-B620-2715BFAD5475}" type="pres">
      <dgm:prSet presAssocID="{23210C7F-6847-491E-BE1F-A79529AF2B8B}" presName="sibTransNodeRect" presStyleLbl="alignNode1" presStyleIdx="0" presStyleCnt="3">
        <dgm:presLayoutVars>
          <dgm:chMax val="0"/>
          <dgm:bulletEnabled val="1"/>
        </dgm:presLayoutVars>
      </dgm:prSet>
      <dgm:spPr/>
    </dgm:pt>
    <dgm:pt modelId="{B158057C-23C1-45AE-9273-5935A8F6104B}" type="pres">
      <dgm:prSet presAssocID="{AAF9DEE3-8444-4CA1-8BC2-D834D3ED6C74}" presName="nodeRect" presStyleLbl="alignNode1" presStyleIdx="0" presStyleCnt="3">
        <dgm:presLayoutVars>
          <dgm:bulletEnabled val="1"/>
        </dgm:presLayoutVars>
      </dgm:prSet>
      <dgm:spPr/>
    </dgm:pt>
    <dgm:pt modelId="{5D52B8B6-958E-480C-9455-911A104C8C73}" type="pres">
      <dgm:prSet presAssocID="{23210C7F-6847-491E-BE1F-A79529AF2B8B}" presName="sibTrans" presStyleCnt="0"/>
      <dgm:spPr/>
    </dgm:pt>
    <dgm:pt modelId="{070CFBFA-AE62-406D-B2E3-4A871FE3EC95}" type="pres">
      <dgm:prSet presAssocID="{B2B879BD-3840-400C-92BD-B2C2383358D7}" presName="compositeNode" presStyleCnt="0">
        <dgm:presLayoutVars>
          <dgm:bulletEnabled val="1"/>
        </dgm:presLayoutVars>
      </dgm:prSet>
      <dgm:spPr/>
    </dgm:pt>
    <dgm:pt modelId="{89A9B4CF-6439-46B1-B6A9-1D6CD5034774}" type="pres">
      <dgm:prSet presAssocID="{B2B879BD-3840-400C-92BD-B2C2383358D7}" presName="bgRect" presStyleLbl="alignNode1" presStyleIdx="1" presStyleCnt="3"/>
      <dgm:spPr>
        <a:prstGeom prst="flowChartAlternateProcess">
          <a:avLst/>
        </a:prstGeom>
      </dgm:spPr>
    </dgm:pt>
    <dgm:pt modelId="{379B8CE4-8135-4F2C-A5A0-E55EBE328E9A}" type="pres">
      <dgm:prSet presAssocID="{FBAA44FF-54DE-45C8-9FAC-512C40277233}" presName="sibTransNodeRect" presStyleLbl="alignNode1" presStyleIdx="1" presStyleCnt="3">
        <dgm:presLayoutVars>
          <dgm:chMax val="0"/>
          <dgm:bulletEnabled val="1"/>
        </dgm:presLayoutVars>
      </dgm:prSet>
      <dgm:spPr/>
    </dgm:pt>
    <dgm:pt modelId="{9F2B2B99-E41C-48B6-9241-186B3896CDB2}" type="pres">
      <dgm:prSet presAssocID="{B2B879BD-3840-400C-92BD-B2C2383358D7}" presName="nodeRect" presStyleLbl="alignNode1" presStyleIdx="1" presStyleCnt="3">
        <dgm:presLayoutVars>
          <dgm:bulletEnabled val="1"/>
        </dgm:presLayoutVars>
      </dgm:prSet>
      <dgm:spPr/>
    </dgm:pt>
    <dgm:pt modelId="{88CC7DDE-DA0F-42A6-8406-A11161BD6BA9}" type="pres">
      <dgm:prSet presAssocID="{FBAA44FF-54DE-45C8-9FAC-512C40277233}" presName="sibTrans" presStyleCnt="0"/>
      <dgm:spPr/>
    </dgm:pt>
    <dgm:pt modelId="{124CF12D-C4F4-4955-B7A9-3F17942DA324}" type="pres">
      <dgm:prSet presAssocID="{54D8ACD0-95E4-4132-937A-EF46791AC3B3}" presName="compositeNode" presStyleCnt="0">
        <dgm:presLayoutVars>
          <dgm:bulletEnabled val="1"/>
        </dgm:presLayoutVars>
      </dgm:prSet>
      <dgm:spPr/>
    </dgm:pt>
    <dgm:pt modelId="{95F11CC4-9274-4B57-82EA-9CE2DB189EA6}" type="pres">
      <dgm:prSet presAssocID="{54D8ACD0-95E4-4132-937A-EF46791AC3B3}" presName="bgRect" presStyleLbl="alignNode1" presStyleIdx="2" presStyleCnt="3"/>
      <dgm:spPr>
        <a:prstGeom prst="flowChartAlternateProcess">
          <a:avLst/>
        </a:prstGeom>
      </dgm:spPr>
    </dgm:pt>
    <dgm:pt modelId="{AFBCD49B-4E1D-4AA7-AF07-F10E14E910C4}" type="pres">
      <dgm:prSet presAssocID="{C6EC2266-FDE7-476E-BAF3-33FA29AB85F7}" presName="sibTransNodeRect" presStyleLbl="alignNode1" presStyleIdx="2" presStyleCnt="3">
        <dgm:presLayoutVars>
          <dgm:chMax val="0"/>
          <dgm:bulletEnabled val="1"/>
        </dgm:presLayoutVars>
      </dgm:prSet>
      <dgm:spPr/>
    </dgm:pt>
    <dgm:pt modelId="{6C8E8903-D8A5-4D3F-989E-E46A974EA123}" type="pres">
      <dgm:prSet presAssocID="{54D8ACD0-95E4-4132-937A-EF46791AC3B3}" presName="nodeRect" presStyleLbl="alignNode1" presStyleIdx="2" presStyleCnt="3">
        <dgm:presLayoutVars>
          <dgm:bulletEnabled val="1"/>
        </dgm:presLayoutVars>
      </dgm:prSet>
      <dgm:spPr/>
    </dgm:pt>
  </dgm:ptLst>
  <dgm:cxnLst>
    <dgm:cxn modelId="{0A7DA706-17DD-412A-8BE0-4F6529274E66}" srcId="{15509919-36B5-4162-8899-417A9F93473B}" destId="{AAF9DEE3-8444-4CA1-8BC2-D834D3ED6C74}" srcOrd="0" destOrd="0" parTransId="{205BDF49-153E-4CE8-8402-E23704595764}" sibTransId="{23210C7F-6847-491E-BE1F-A79529AF2B8B}"/>
    <dgm:cxn modelId="{FED8201B-ADB4-42D3-81C8-B256EA780285}" type="presOf" srcId="{54D8ACD0-95E4-4132-937A-EF46791AC3B3}" destId="{6C8E8903-D8A5-4D3F-989E-E46A974EA123}" srcOrd="1" destOrd="0" presId="urn:microsoft.com/office/officeart/2016/7/layout/LinearBlockProcessNumbered#1"/>
    <dgm:cxn modelId="{57095A22-8E78-4C78-B6C7-B3E5F5EF6620}" type="presOf" srcId="{B2B879BD-3840-400C-92BD-B2C2383358D7}" destId="{9F2B2B99-E41C-48B6-9241-186B3896CDB2}" srcOrd="1" destOrd="0" presId="urn:microsoft.com/office/officeart/2016/7/layout/LinearBlockProcessNumbered#1"/>
    <dgm:cxn modelId="{1FF2D93E-D361-4734-BE28-451AB1DC131E}" type="presOf" srcId="{FBAA44FF-54DE-45C8-9FAC-512C40277233}" destId="{379B8CE4-8135-4F2C-A5A0-E55EBE328E9A}" srcOrd="0" destOrd="0" presId="urn:microsoft.com/office/officeart/2016/7/layout/LinearBlockProcessNumbered#1"/>
    <dgm:cxn modelId="{478EF285-6E20-4B9A-BFA6-CBF3A1740DC5}" type="presOf" srcId="{C6EC2266-FDE7-476E-BAF3-33FA29AB85F7}" destId="{AFBCD49B-4E1D-4AA7-AF07-F10E14E910C4}" srcOrd="0" destOrd="0" presId="urn:microsoft.com/office/officeart/2016/7/layout/LinearBlockProcessNumbered#1"/>
    <dgm:cxn modelId="{3471098F-E10A-4724-B108-95DD078F6E22}" type="presOf" srcId="{B2B879BD-3840-400C-92BD-B2C2383358D7}" destId="{89A9B4CF-6439-46B1-B6A9-1D6CD5034774}" srcOrd="0" destOrd="0" presId="urn:microsoft.com/office/officeart/2016/7/layout/LinearBlockProcessNumbered#1"/>
    <dgm:cxn modelId="{D2520B8F-8BE0-4739-833C-D36789E71DCA}" type="presOf" srcId="{AAF9DEE3-8444-4CA1-8BC2-D834D3ED6C74}" destId="{F4992080-7D4E-4F2B-B608-170DDBB6006A}" srcOrd="0" destOrd="0" presId="urn:microsoft.com/office/officeart/2016/7/layout/LinearBlockProcessNumbered#1"/>
    <dgm:cxn modelId="{1D8C3C96-24B5-4FBF-9AC7-56161D78E882}" type="presOf" srcId="{AAF9DEE3-8444-4CA1-8BC2-D834D3ED6C74}" destId="{B158057C-23C1-45AE-9273-5935A8F6104B}" srcOrd="1" destOrd="0" presId="urn:microsoft.com/office/officeart/2016/7/layout/LinearBlockProcessNumbered#1"/>
    <dgm:cxn modelId="{E3014BC6-8F8A-40F7-A539-9737B6B5D1F8}" srcId="{15509919-36B5-4162-8899-417A9F93473B}" destId="{54D8ACD0-95E4-4132-937A-EF46791AC3B3}" srcOrd="2" destOrd="0" parTransId="{04305E21-4CC5-4525-8016-A031467AE34F}" sibTransId="{C6EC2266-FDE7-476E-BAF3-33FA29AB85F7}"/>
    <dgm:cxn modelId="{840BB0C7-181A-4BA4-9324-C35937B4BA77}" type="presOf" srcId="{15509919-36B5-4162-8899-417A9F93473B}" destId="{09F899AB-70CA-46DA-8F8C-58514A9FEF67}" srcOrd="0" destOrd="0" presId="urn:microsoft.com/office/officeart/2016/7/layout/LinearBlockProcessNumbered#1"/>
    <dgm:cxn modelId="{42CDCACA-F394-4044-BBF6-522A0005ABCB}" srcId="{15509919-36B5-4162-8899-417A9F93473B}" destId="{B2B879BD-3840-400C-92BD-B2C2383358D7}" srcOrd="1" destOrd="0" parTransId="{09440D86-F3E6-4A3C-9E78-1AFC56348641}" sibTransId="{FBAA44FF-54DE-45C8-9FAC-512C40277233}"/>
    <dgm:cxn modelId="{E81F01D7-BEBF-4F08-8E82-BE7685B66451}" type="presOf" srcId="{54D8ACD0-95E4-4132-937A-EF46791AC3B3}" destId="{95F11CC4-9274-4B57-82EA-9CE2DB189EA6}" srcOrd="0" destOrd="0" presId="urn:microsoft.com/office/officeart/2016/7/layout/LinearBlockProcessNumbered#1"/>
    <dgm:cxn modelId="{5A6023FE-2C56-44D5-BF7E-600AF21676E8}" type="presOf" srcId="{23210C7F-6847-491E-BE1F-A79529AF2B8B}" destId="{15536E38-36FE-4A51-B620-2715BFAD5475}" srcOrd="0" destOrd="0" presId="urn:microsoft.com/office/officeart/2016/7/layout/LinearBlockProcessNumbered#1"/>
    <dgm:cxn modelId="{6D025444-A9AD-4684-A58B-814C54BD1925}" type="presParOf" srcId="{09F899AB-70CA-46DA-8F8C-58514A9FEF67}" destId="{9E708B2C-9056-43B8-820C-8D4D2D591614}" srcOrd="0" destOrd="0" presId="urn:microsoft.com/office/officeart/2016/7/layout/LinearBlockProcessNumbered#1"/>
    <dgm:cxn modelId="{C5D4B1A8-7398-4B9E-976A-7E1FB6CD9775}" type="presParOf" srcId="{9E708B2C-9056-43B8-820C-8D4D2D591614}" destId="{F4992080-7D4E-4F2B-B608-170DDBB6006A}" srcOrd="0" destOrd="0" presId="urn:microsoft.com/office/officeart/2016/7/layout/LinearBlockProcessNumbered#1"/>
    <dgm:cxn modelId="{BF9D9C9F-81A1-4041-95E9-431F701AEC70}" type="presParOf" srcId="{9E708B2C-9056-43B8-820C-8D4D2D591614}" destId="{15536E38-36FE-4A51-B620-2715BFAD5475}" srcOrd="1" destOrd="0" presId="urn:microsoft.com/office/officeart/2016/7/layout/LinearBlockProcessNumbered#1"/>
    <dgm:cxn modelId="{3B6DE3B0-2794-4E1F-84D5-4974CC3028EC}" type="presParOf" srcId="{9E708B2C-9056-43B8-820C-8D4D2D591614}" destId="{B158057C-23C1-45AE-9273-5935A8F6104B}" srcOrd="2" destOrd="0" presId="urn:microsoft.com/office/officeart/2016/7/layout/LinearBlockProcessNumbered#1"/>
    <dgm:cxn modelId="{796DD27E-1405-4B16-9229-3EAC9C0EE412}" type="presParOf" srcId="{09F899AB-70CA-46DA-8F8C-58514A9FEF67}" destId="{5D52B8B6-958E-480C-9455-911A104C8C73}" srcOrd="1" destOrd="0" presId="urn:microsoft.com/office/officeart/2016/7/layout/LinearBlockProcessNumbered#1"/>
    <dgm:cxn modelId="{463960CB-EEAE-4D63-B59F-967148580D1C}" type="presParOf" srcId="{09F899AB-70CA-46DA-8F8C-58514A9FEF67}" destId="{070CFBFA-AE62-406D-B2E3-4A871FE3EC95}" srcOrd="2" destOrd="0" presId="urn:microsoft.com/office/officeart/2016/7/layout/LinearBlockProcessNumbered#1"/>
    <dgm:cxn modelId="{97E02BA5-5C29-42F6-A771-7CB402ED7BE9}" type="presParOf" srcId="{070CFBFA-AE62-406D-B2E3-4A871FE3EC95}" destId="{89A9B4CF-6439-46B1-B6A9-1D6CD5034774}" srcOrd="0" destOrd="0" presId="urn:microsoft.com/office/officeart/2016/7/layout/LinearBlockProcessNumbered#1"/>
    <dgm:cxn modelId="{493F241A-9DF5-4C5B-86A5-EADBF7FCC368}" type="presParOf" srcId="{070CFBFA-AE62-406D-B2E3-4A871FE3EC95}" destId="{379B8CE4-8135-4F2C-A5A0-E55EBE328E9A}" srcOrd="1" destOrd="0" presId="urn:microsoft.com/office/officeart/2016/7/layout/LinearBlockProcessNumbered#1"/>
    <dgm:cxn modelId="{04F79946-3534-4B9F-9839-8B2A4D01B9F9}" type="presParOf" srcId="{070CFBFA-AE62-406D-B2E3-4A871FE3EC95}" destId="{9F2B2B99-E41C-48B6-9241-186B3896CDB2}" srcOrd="2" destOrd="0" presId="urn:microsoft.com/office/officeart/2016/7/layout/LinearBlockProcessNumbered#1"/>
    <dgm:cxn modelId="{FF4A9BC5-8B7F-499B-9D44-F6B17BD14E17}" type="presParOf" srcId="{09F899AB-70CA-46DA-8F8C-58514A9FEF67}" destId="{88CC7DDE-DA0F-42A6-8406-A11161BD6BA9}" srcOrd="3" destOrd="0" presId="urn:microsoft.com/office/officeart/2016/7/layout/LinearBlockProcessNumbered#1"/>
    <dgm:cxn modelId="{2A04CF18-F543-499E-9967-E762F55036E6}" type="presParOf" srcId="{09F899AB-70CA-46DA-8F8C-58514A9FEF67}" destId="{124CF12D-C4F4-4955-B7A9-3F17942DA324}" srcOrd="4" destOrd="0" presId="urn:microsoft.com/office/officeart/2016/7/layout/LinearBlockProcessNumbered#1"/>
    <dgm:cxn modelId="{EB297FC8-CBA1-49CC-A5A4-6ECE196B7132}" type="presParOf" srcId="{124CF12D-C4F4-4955-B7A9-3F17942DA324}" destId="{95F11CC4-9274-4B57-82EA-9CE2DB189EA6}" srcOrd="0" destOrd="0" presId="urn:microsoft.com/office/officeart/2016/7/layout/LinearBlockProcessNumbered#1"/>
    <dgm:cxn modelId="{915FEA4C-9CDD-4A22-BFF6-55B5527319A0}" type="presParOf" srcId="{124CF12D-C4F4-4955-B7A9-3F17942DA324}" destId="{AFBCD49B-4E1D-4AA7-AF07-F10E14E910C4}" srcOrd="1" destOrd="0" presId="urn:microsoft.com/office/officeart/2016/7/layout/LinearBlockProcessNumbered#1"/>
    <dgm:cxn modelId="{A252F9FF-45C1-40EB-929E-070B8F149575}" type="presParOf" srcId="{124CF12D-C4F4-4955-B7A9-3F17942DA324}" destId="{6C8E8903-D8A5-4D3F-989E-E46A974EA123}" srcOrd="2" destOrd="0" presId="urn:microsoft.com/office/officeart/2016/7/layout/LinearBlockProcessNumbered#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92080-7D4E-4F2B-B608-170DDBB6006A}">
      <dsp:nvSpPr>
        <dsp:cNvPr id="0" name=""/>
        <dsp:cNvSpPr/>
      </dsp:nvSpPr>
      <dsp:spPr>
        <a:xfrm>
          <a:off x="665" y="0"/>
          <a:ext cx="2694857" cy="2472459"/>
        </a:xfrm>
        <a:prstGeom prst="flowChartAlternateProcess">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66192" tIns="0" rIns="266192" bIns="330200" numCol="1" spcCol="1270" anchor="t" anchorCtr="0">
          <a:noAutofit/>
        </a:bodyPr>
        <a:lstStyle/>
        <a:p>
          <a:pPr marL="0" lvl="0" indent="0" algn="l" defTabSz="1155700">
            <a:lnSpc>
              <a:spcPct val="90000"/>
            </a:lnSpc>
            <a:spcBef>
              <a:spcPct val="0"/>
            </a:spcBef>
            <a:spcAft>
              <a:spcPct val="35000"/>
            </a:spcAft>
            <a:buNone/>
          </a:pPr>
          <a:r>
            <a:rPr lang="en-US" sz="2600" b="1" kern="1200" dirty="0" err="1"/>
            <a:t>Pilotes</a:t>
          </a:r>
          <a:endParaRPr lang="en-US" sz="2600" b="1" kern="1200" dirty="0"/>
        </a:p>
      </dsp:txBody>
      <dsp:txXfrm>
        <a:off x="665" y="988983"/>
        <a:ext cx="2694857" cy="1483475"/>
      </dsp:txXfrm>
    </dsp:sp>
    <dsp:sp modelId="{15536E38-36FE-4A51-B620-2715BFAD5475}">
      <dsp:nvSpPr>
        <dsp:cNvPr id="0" name=""/>
        <dsp:cNvSpPr/>
      </dsp:nvSpPr>
      <dsp:spPr>
        <a:xfrm>
          <a:off x="665" y="0"/>
          <a:ext cx="2694857" cy="988983"/>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66192" tIns="165100" rIns="266192" bIns="165100" numCol="1" spcCol="1270" anchor="ctr" anchorCtr="0">
          <a:noAutofit/>
        </a:bodyPr>
        <a:lstStyle/>
        <a:p>
          <a:pPr marL="0" lvl="0" indent="0" algn="l" defTabSz="2089150">
            <a:lnSpc>
              <a:spcPct val="90000"/>
            </a:lnSpc>
            <a:spcBef>
              <a:spcPct val="0"/>
            </a:spcBef>
            <a:spcAft>
              <a:spcPct val="35000"/>
            </a:spcAft>
            <a:buNone/>
          </a:pPr>
          <a:r>
            <a:rPr lang="en-US" sz="4700" kern="1200"/>
            <a:t>01</a:t>
          </a:r>
        </a:p>
      </dsp:txBody>
      <dsp:txXfrm>
        <a:off x="665" y="0"/>
        <a:ext cx="2694857" cy="988983"/>
      </dsp:txXfrm>
    </dsp:sp>
    <dsp:sp modelId="{89A9B4CF-6439-46B1-B6A9-1D6CD5034774}">
      <dsp:nvSpPr>
        <dsp:cNvPr id="0" name=""/>
        <dsp:cNvSpPr/>
      </dsp:nvSpPr>
      <dsp:spPr>
        <a:xfrm>
          <a:off x="2911112" y="0"/>
          <a:ext cx="2694857" cy="2472459"/>
        </a:xfrm>
        <a:prstGeom prst="flowChartAlternateProcess">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66192" tIns="0" rIns="266192" bIns="330200" numCol="1" spcCol="1270" anchor="t" anchorCtr="0">
          <a:noAutofit/>
        </a:bodyPr>
        <a:lstStyle/>
        <a:p>
          <a:pPr marL="0" lvl="0" indent="0" algn="l" defTabSz="1155700">
            <a:lnSpc>
              <a:spcPct val="90000"/>
            </a:lnSpc>
            <a:spcBef>
              <a:spcPct val="0"/>
            </a:spcBef>
            <a:spcAft>
              <a:spcPct val="35000"/>
            </a:spcAft>
            <a:buNone/>
          </a:pPr>
          <a:r>
            <a:rPr lang="en-US" sz="2600" b="1" kern="1200" dirty="0">
              <a:latin typeface="Aptos"/>
              <a:ea typeface="Aptos" panose="020B0004020202020204" pitchFamily="34" charset="0"/>
              <a:cs typeface="Aptos" panose="020B0004020202020204" pitchFamily="34" charset="0"/>
            </a:rPr>
            <a:t>Mises </a:t>
          </a:r>
          <a:r>
            <a:rPr lang="fr-FR" sz="2600" b="1" kern="1200" dirty="0">
              <a:latin typeface="Aptos"/>
              <a:ea typeface="Aptos" panose="020B0004020202020204" pitchFamily="34" charset="0"/>
              <a:cs typeface="Aptos" panose="020B0004020202020204" pitchFamily="34" charset="0"/>
            </a:rPr>
            <a:t>à</a:t>
          </a:r>
          <a:r>
            <a:rPr lang="en-US" sz="2600" b="1" kern="1200" dirty="0">
              <a:latin typeface="Aptos"/>
              <a:ea typeface="Aptos" panose="020B0004020202020204" pitchFamily="34" charset="0"/>
              <a:cs typeface="Aptos" panose="020B0004020202020204" pitchFamily="34" charset="0"/>
            </a:rPr>
            <a:t> jour</a:t>
          </a:r>
          <a:endParaRPr lang="en-US" sz="2600" b="1" kern="1200" dirty="0">
            <a:latin typeface="Aptos"/>
          </a:endParaRPr>
        </a:p>
      </dsp:txBody>
      <dsp:txXfrm>
        <a:off x="2911112" y="988983"/>
        <a:ext cx="2694857" cy="1483475"/>
      </dsp:txXfrm>
    </dsp:sp>
    <dsp:sp modelId="{379B8CE4-8135-4F2C-A5A0-E55EBE328E9A}">
      <dsp:nvSpPr>
        <dsp:cNvPr id="0" name=""/>
        <dsp:cNvSpPr/>
      </dsp:nvSpPr>
      <dsp:spPr>
        <a:xfrm>
          <a:off x="2911112" y="0"/>
          <a:ext cx="2694857" cy="988983"/>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66192" tIns="165100" rIns="266192" bIns="165100" numCol="1" spcCol="1270" anchor="ctr" anchorCtr="0">
          <a:noAutofit/>
        </a:bodyPr>
        <a:lstStyle/>
        <a:p>
          <a:pPr marL="0" lvl="0" indent="0" algn="l" defTabSz="2089150">
            <a:lnSpc>
              <a:spcPct val="90000"/>
            </a:lnSpc>
            <a:spcBef>
              <a:spcPct val="0"/>
            </a:spcBef>
            <a:spcAft>
              <a:spcPct val="35000"/>
            </a:spcAft>
            <a:buNone/>
          </a:pPr>
          <a:r>
            <a:rPr lang="en-US" sz="4700" kern="1200"/>
            <a:t>02</a:t>
          </a:r>
          <a:endParaRPr lang="en-US" sz="4700" kern="1200" dirty="0"/>
        </a:p>
      </dsp:txBody>
      <dsp:txXfrm>
        <a:off x="2911112" y="0"/>
        <a:ext cx="2694857" cy="988983"/>
      </dsp:txXfrm>
    </dsp:sp>
    <dsp:sp modelId="{95F11CC4-9274-4B57-82EA-9CE2DB189EA6}">
      <dsp:nvSpPr>
        <dsp:cNvPr id="0" name=""/>
        <dsp:cNvSpPr/>
      </dsp:nvSpPr>
      <dsp:spPr>
        <a:xfrm>
          <a:off x="5821558" y="0"/>
          <a:ext cx="2694857" cy="2472459"/>
        </a:xfrm>
        <a:prstGeom prst="flowChartAlternateProcess">
          <a:avLst/>
        </a:prstGeom>
        <a:solidFill>
          <a:srgbClr val="00B050"/>
        </a:solidFill>
        <a:ln w="12700" cap="flat" cmpd="sng" algn="ctr">
          <a:no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66192" tIns="0" rIns="266192" bIns="330200" numCol="1" spcCol="1270" anchor="t" anchorCtr="0">
          <a:noAutofit/>
        </a:bodyPr>
        <a:lstStyle/>
        <a:p>
          <a:pPr marL="0" lvl="0" indent="0" algn="l" defTabSz="1155700">
            <a:lnSpc>
              <a:spcPct val="90000"/>
            </a:lnSpc>
            <a:spcBef>
              <a:spcPct val="0"/>
            </a:spcBef>
            <a:spcAft>
              <a:spcPct val="35000"/>
            </a:spcAft>
            <a:buNone/>
          </a:pPr>
          <a:r>
            <a:rPr lang="en-US" sz="2600" b="1" kern="1200" dirty="0" err="1"/>
            <a:t>Rentabilit</a:t>
          </a:r>
          <a:r>
            <a:rPr lang="fr-FR" sz="2600" b="1" kern="1200" dirty="0"/>
            <a:t>é</a:t>
          </a:r>
          <a:endParaRPr lang="en-US" sz="2600" b="1" kern="1200" dirty="0"/>
        </a:p>
      </dsp:txBody>
      <dsp:txXfrm>
        <a:off x="5821558" y="988983"/>
        <a:ext cx="2694857" cy="1483475"/>
      </dsp:txXfrm>
    </dsp:sp>
    <dsp:sp modelId="{AFBCD49B-4E1D-4AA7-AF07-F10E14E910C4}">
      <dsp:nvSpPr>
        <dsp:cNvPr id="0" name=""/>
        <dsp:cNvSpPr/>
      </dsp:nvSpPr>
      <dsp:spPr>
        <a:xfrm>
          <a:off x="5821558" y="0"/>
          <a:ext cx="2694857" cy="988983"/>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66192" tIns="165100" rIns="266192" bIns="165100" numCol="1" spcCol="1270" anchor="ctr" anchorCtr="0">
          <a:noAutofit/>
        </a:bodyPr>
        <a:lstStyle/>
        <a:p>
          <a:pPr marL="0" lvl="0" indent="0" algn="l" defTabSz="2089150">
            <a:lnSpc>
              <a:spcPct val="90000"/>
            </a:lnSpc>
            <a:spcBef>
              <a:spcPct val="0"/>
            </a:spcBef>
            <a:spcAft>
              <a:spcPct val="35000"/>
            </a:spcAft>
            <a:buNone/>
          </a:pPr>
          <a:r>
            <a:rPr lang="en-CA" sz="4700" kern="1200"/>
            <a:t>03</a:t>
          </a:r>
        </a:p>
      </dsp:txBody>
      <dsp:txXfrm>
        <a:off x="5821558" y="0"/>
        <a:ext cx="2694857" cy="988983"/>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1">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97D4F0E7-A380-4E8A-A5E6-02A2C57BE889}">
          <dgm:prSet phldrT="1"/>
          <dgm:t>
            <a:bodyPr/>
            <a:lstStyle/>
            <a:p>
              <a:r>
                <a:t>01</a:t>
              </a:r>
            </a:p>
          </dgm:t>
        </dgm:pt>
        <dgm:pt modelId="201" type="sibTrans" cxnId="{5712BDC4-329B-45B2-9194-A148ABB6560A}">
          <dgm:prSet phldrT="2"/>
          <dgm:t>
            <a:bodyPr/>
            <a:lstStyle/>
            <a:p>
              <a:r>
                <a:t>02</a:t>
              </a:r>
            </a:p>
          </dgm:t>
        </dgm:pt>
        <dgm:pt modelId="301" type="sibTrans" cxnId="{8984278A-33F0-4B08-ABC0-F48449CE37F3}">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36710-448A-4718-A8F5-EAA04B660867}" type="datetimeFigureOut">
              <a:rPr lang="fr-FR" smtClean="0"/>
              <a:t>30/04/2025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2DCA4-AD9F-43DF-A5DF-B1D3F09D40A1}" type="slidenum">
              <a:rPr lang="fr-FR" smtClean="0"/>
              <a:t>‹N°›</a:t>
            </a:fld>
            <a:endParaRPr lang="fr-FR"/>
          </a:p>
        </p:txBody>
      </p:sp>
    </p:spTree>
    <p:extLst>
      <p:ext uri="{BB962C8B-B14F-4D97-AF65-F5344CB8AC3E}">
        <p14:creationId xmlns:p14="http://schemas.microsoft.com/office/powerpoint/2010/main" val="290031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C62DCA4-AD9F-43DF-A5DF-B1D3F09D40A1}" type="slidenum">
              <a:rPr lang="fr-FR" smtClean="0"/>
              <a:t>3</a:t>
            </a:fld>
            <a:endParaRPr lang="fr-FR"/>
          </a:p>
        </p:txBody>
      </p:sp>
    </p:spTree>
    <p:extLst>
      <p:ext uri="{BB962C8B-B14F-4D97-AF65-F5344CB8AC3E}">
        <p14:creationId xmlns:p14="http://schemas.microsoft.com/office/powerpoint/2010/main" val="568352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1449-CA0C-94A6-CDA2-E64FC1F027F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AFF357-E7A1-2DED-234F-11EC0C15B28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E7FE017-D682-FDF1-8524-BB13EB1FEED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8869AEE-5547-5394-F0CF-4ACF94BF5CD3}"/>
              </a:ext>
            </a:extLst>
          </p:cNvPr>
          <p:cNvSpPr>
            <a:spLocks noGrp="1"/>
          </p:cNvSpPr>
          <p:nvPr>
            <p:ph type="sldNum" sz="quarter" idx="5"/>
          </p:nvPr>
        </p:nvSpPr>
        <p:spPr/>
        <p:txBody>
          <a:bodyPr/>
          <a:lstStyle/>
          <a:p>
            <a:fld id="{1C62DCA4-AD9F-43DF-A5DF-B1D3F09D40A1}" type="slidenum">
              <a:rPr lang="fr-FR" smtClean="0"/>
              <a:t>12</a:t>
            </a:fld>
            <a:endParaRPr lang="fr-FR"/>
          </a:p>
        </p:txBody>
      </p:sp>
    </p:spTree>
    <p:extLst>
      <p:ext uri="{BB962C8B-B14F-4D97-AF65-F5344CB8AC3E}">
        <p14:creationId xmlns:p14="http://schemas.microsoft.com/office/powerpoint/2010/main" val="61571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https://theconversation.com/windows-95-two-decades-on-but-why-all-the-upgrades-45820</a:t>
            </a:r>
          </a:p>
        </p:txBody>
      </p:sp>
      <p:sp>
        <p:nvSpPr>
          <p:cNvPr id="4" name="Espace réservé du numéro de diapositive 3"/>
          <p:cNvSpPr>
            <a:spLocks noGrp="1"/>
          </p:cNvSpPr>
          <p:nvPr>
            <p:ph type="sldNum" sz="quarter" idx="5"/>
          </p:nvPr>
        </p:nvSpPr>
        <p:spPr/>
        <p:txBody>
          <a:bodyPr/>
          <a:lstStyle/>
          <a:p>
            <a:fld id="{1C62DCA4-AD9F-43DF-A5DF-B1D3F09D40A1}" type="slidenum">
              <a:rPr lang="fr-FR" smtClean="0"/>
              <a:t>4</a:t>
            </a:fld>
            <a:endParaRPr lang="fr-FR"/>
          </a:p>
        </p:txBody>
      </p:sp>
    </p:spTree>
    <p:extLst>
      <p:ext uri="{BB962C8B-B14F-4D97-AF65-F5344CB8AC3E}">
        <p14:creationId xmlns:p14="http://schemas.microsoft.com/office/powerpoint/2010/main" val="928842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b="1" i="0" dirty="0">
                <a:solidFill>
                  <a:srgbClr val="FFFFFF"/>
                </a:solidFill>
                <a:effectLst/>
                <a:latin typeface="geomanistmedium"/>
              </a:rPr>
              <a:t>https://www.alamy.com/stock-photo-microsoft-MIS À JOUR-vista-english-version-desktop-with-started-applications-10429415.html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b="1" i="0" dirty="0">
              <a:solidFill>
                <a:srgbClr val="FFFFFF"/>
              </a:solidFill>
              <a:effectLst/>
              <a:latin typeface="geomanist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A" b="1" i="0" dirty="0">
                <a:solidFill>
                  <a:srgbClr val="FFFFFF"/>
                </a:solidFill>
                <a:effectLst/>
                <a:latin typeface="geomanistmedium"/>
              </a:rPr>
              <a:t>Photographe :Carsten </a:t>
            </a:r>
            <a:r>
              <a:rPr lang="fr-CA" b="1" i="0" dirty="0" err="1">
                <a:solidFill>
                  <a:srgbClr val="FFFFFF"/>
                </a:solidFill>
                <a:effectLst/>
                <a:latin typeface="geomanistmedium"/>
              </a:rPr>
              <a:t>Leuzinger</a:t>
            </a:r>
            <a:endParaRPr lang="fr-CA" b="1" i="0" dirty="0">
              <a:solidFill>
                <a:srgbClr val="FFFFFF"/>
              </a:solidFill>
              <a:effectLst/>
              <a:latin typeface="geomanist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A" b="1" i="0" dirty="0">
                <a:solidFill>
                  <a:srgbClr val="FFFFFF"/>
                </a:solidFill>
                <a:effectLst/>
                <a:latin typeface="geomanistmedium"/>
              </a:rPr>
              <a:t>Date de prise de vue :11 janvier 2007</a:t>
            </a:r>
            <a:endParaRPr lang="fr-FR" b="1" i="0" dirty="0">
              <a:solidFill>
                <a:srgbClr val="FFFFFF"/>
              </a:solidFill>
              <a:effectLst/>
              <a:latin typeface="geomanistmedium"/>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https://MIS À JOUR-7-home-premium.fr.uptodown.com/MIS À JOUR  -  </a:t>
            </a:r>
            <a:r>
              <a:rPr lang="fr-FR" b="1" i="0" dirty="0">
                <a:solidFill>
                  <a:srgbClr val="FFFFFF"/>
                </a:solidFill>
                <a:effectLst/>
                <a:latin typeface="geomanistmedium"/>
              </a:rPr>
              <a:t>MIS À JOUR 7 Home Premium – 10 janvier 2024</a:t>
            </a:r>
          </a:p>
          <a:p>
            <a:r>
              <a:rPr lang="fr-FR" dirty="0"/>
              <a:t>Les 2 dernières images : MIS À JOUR </a:t>
            </a:r>
            <a:r>
              <a:rPr lang="fr-FR" dirty="0" err="1"/>
              <a:t>search</a:t>
            </a:r>
            <a:r>
              <a:rPr lang="fr-FR" dirty="0"/>
              <a:t> PowerPoint Online</a:t>
            </a:r>
          </a:p>
        </p:txBody>
      </p:sp>
      <p:sp>
        <p:nvSpPr>
          <p:cNvPr id="4" name="Espace réservé du numéro de diapositive 3"/>
          <p:cNvSpPr>
            <a:spLocks noGrp="1"/>
          </p:cNvSpPr>
          <p:nvPr>
            <p:ph type="sldNum" sz="quarter" idx="5"/>
          </p:nvPr>
        </p:nvSpPr>
        <p:spPr/>
        <p:txBody>
          <a:bodyPr/>
          <a:lstStyle/>
          <a:p>
            <a:fld id="{1C62DCA4-AD9F-43DF-A5DF-B1D3F09D40A1}" type="slidenum">
              <a:rPr lang="fr-FR" smtClean="0"/>
              <a:t>5</a:t>
            </a:fld>
            <a:endParaRPr lang="fr-FR"/>
          </a:p>
        </p:txBody>
      </p:sp>
    </p:spTree>
    <p:extLst>
      <p:ext uri="{BB962C8B-B14F-4D97-AF65-F5344CB8AC3E}">
        <p14:creationId xmlns:p14="http://schemas.microsoft.com/office/powerpoint/2010/main" val="3705127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https://www.forbes.com/sites/zakdoffman/2025/03/20/microsofts-free-windows-upgrade-dont-wait-until-its-too-late/?ctpv=searchpage  </a:t>
            </a:r>
            <a:r>
              <a:rPr lang="en-US" dirty="0"/>
              <a:t> </a:t>
            </a:r>
          </a:p>
          <a:p>
            <a:r>
              <a:rPr lang="fr-FR" dirty="0"/>
              <a:t>https://nvd.nist.gov/vuln/detail/cve-2024-38217 - </a:t>
            </a:r>
            <a:r>
              <a:rPr lang="fr-FR" dirty="0">
                <a:effectLst/>
              </a:rPr>
              <a:t>09/10/2024--10/01/2024</a:t>
            </a:r>
          </a:p>
          <a:p>
            <a:r>
              <a:rPr lang="fr-FR" dirty="0"/>
              <a:t>https://www.crowdstrike.com/en-us/blog/patch-tuesday-analysis-april-2025/</a:t>
            </a:r>
            <a:r>
              <a:rPr lang="fr-FR" dirty="0">
                <a:effectLst/>
              </a:rPr>
              <a:t> -- 7.8 -&gt; </a:t>
            </a:r>
            <a:r>
              <a:rPr lang="fr-FR" dirty="0" err="1">
                <a:effectLst/>
              </a:rPr>
              <a:t>vulneravilite</a:t>
            </a:r>
            <a:r>
              <a:rPr lang="fr-FR" dirty="0">
                <a:effectLst/>
              </a:rPr>
              <a:t> </a:t>
            </a:r>
            <a:r>
              <a:rPr lang="fr-FR" dirty="0" err="1">
                <a:effectLst/>
              </a:rPr>
              <a:t>decelee</a:t>
            </a:r>
            <a:r>
              <a:rPr lang="fr-FR" dirty="0">
                <a:effectLst/>
              </a:rPr>
              <a:t> sur </a:t>
            </a:r>
            <a:r>
              <a:rPr lang="fr-FR" dirty="0" err="1">
                <a:effectLst/>
              </a:rPr>
              <a:t>windows</a:t>
            </a:r>
            <a:r>
              <a:rPr lang="fr-FR" dirty="0">
                <a:effectLst/>
              </a:rPr>
              <a:t> 10/11 </a:t>
            </a:r>
            <a:r>
              <a:rPr lang="fr-FR" dirty="0" err="1">
                <a:effectLst/>
              </a:rPr>
              <a:t>Elevation</a:t>
            </a:r>
            <a:r>
              <a:rPr lang="fr-FR" dirty="0">
                <a:effectLst/>
              </a:rPr>
              <a:t> des </a:t>
            </a:r>
            <a:r>
              <a:rPr lang="fr-FR" dirty="0" err="1">
                <a:effectLst/>
              </a:rPr>
              <a:t>privileges</a:t>
            </a:r>
            <a:endParaRPr lang="fr-FR" dirty="0"/>
          </a:p>
        </p:txBody>
      </p:sp>
      <p:sp>
        <p:nvSpPr>
          <p:cNvPr id="4" name="Espace réservé du numéro de diapositive 3"/>
          <p:cNvSpPr>
            <a:spLocks noGrp="1"/>
          </p:cNvSpPr>
          <p:nvPr>
            <p:ph type="sldNum" sz="quarter" idx="5"/>
          </p:nvPr>
        </p:nvSpPr>
        <p:spPr/>
        <p:txBody>
          <a:bodyPr/>
          <a:lstStyle/>
          <a:p>
            <a:fld id="{1C62DCA4-AD9F-43DF-A5DF-B1D3F09D40A1}" type="slidenum">
              <a:rPr lang="fr-FR" smtClean="0"/>
              <a:t>6</a:t>
            </a:fld>
            <a:endParaRPr lang="fr-FR"/>
          </a:p>
        </p:txBody>
      </p:sp>
    </p:spTree>
    <p:extLst>
      <p:ext uri="{BB962C8B-B14F-4D97-AF65-F5344CB8AC3E}">
        <p14:creationId xmlns:p14="http://schemas.microsoft.com/office/powerpoint/2010/main" val="294293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https://wallpapercave.com/w/wp3057572 - wallpaper Cave</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A429-AD42-8040-01B0-25F23B8BB0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59B1AC4-BA66-AB61-3C01-5E62FBA57EB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816028B-A67F-4A18-F3A2-BBBA9013F54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B6DFAF5-131A-7291-5742-644FCFC225A2}"/>
              </a:ext>
            </a:extLst>
          </p:cNvPr>
          <p:cNvSpPr>
            <a:spLocks noGrp="1"/>
          </p:cNvSpPr>
          <p:nvPr>
            <p:ph type="sldNum" sz="quarter" idx="5"/>
          </p:nvPr>
        </p:nvSpPr>
        <p:spPr/>
        <p:txBody>
          <a:bodyPr/>
          <a:lstStyle/>
          <a:p>
            <a:fld id="{1C62DCA4-AD9F-43DF-A5DF-B1D3F09D40A1}" type="slidenum">
              <a:rPr lang="fr-FR" smtClean="0"/>
              <a:t>8</a:t>
            </a:fld>
            <a:endParaRPr lang="fr-FR"/>
          </a:p>
        </p:txBody>
      </p:sp>
    </p:spTree>
    <p:extLst>
      <p:ext uri="{BB962C8B-B14F-4D97-AF65-F5344CB8AC3E}">
        <p14:creationId xmlns:p14="http://schemas.microsoft.com/office/powerpoint/2010/main" val="1818361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https://blogs.windows.com/windowsexperience/2024/10/31/how-to-prepare-for-windows-10-end-of-support-by-moving-to-windows-11-today/#:~:text=Because%20of%20this%2C%20we%20designed,security%20fully%20enabled%20by%20default </a:t>
            </a:r>
          </a:p>
          <a:p>
            <a:r>
              <a:rPr lang="fr-CA" dirty="0"/>
              <a:t>Par Yusuf Mehdi – Vice-président exécutif, directeur du marketing grand public</a:t>
            </a:r>
            <a:endParaRPr lang="fr-FR" dirty="0"/>
          </a:p>
        </p:txBody>
      </p:sp>
      <p:sp>
        <p:nvSpPr>
          <p:cNvPr id="4" name="Espace réservé du numéro de diapositive 3"/>
          <p:cNvSpPr>
            <a:spLocks noGrp="1"/>
          </p:cNvSpPr>
          <p:nvPr>
            <p:ph type="sldNum" sz="quarter" idx="5"/>
          </p:nvPr>
        </p:nvSpPr>
        <p:spPr/>
        <p:txBody>
          <a:bodyPr/>
          <a:lstStyle/>
          <a:p>
            <a:fld id="{1C62DCA4-AD9F-43DF-A5DF-B1D3F09D40A1}" type="slidenum">
              <a:rPr lang="fr-FR" smtClean="0"/>
              <a:t>9</a:t>
            </a:fld>
            <a:endParaRPr lang="fr-FR"/>
          </a:p>
        </p:txBody>
      </p:sp>
    </p:spTree>
    <p:extLst>
      <p:ext uri="{BB962C8B-B14F-4D97-AF65-F5344CB8AC3E}">
        <p14:creationId xmlns:p14="http://schemas.microsoft.com/office/powerpoint/2010/main" val="2556143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EB12A-FEBE-FB7B-38F1-6DD994FD6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EAE27-891A-5E8D-6AEA-E6CECC0A5DD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F205971-3267-B151-7E72-4CA646871840}"/>
              </a:ext>
            </a:extLst>
          </p:cNvPr>
          <p:cNvSpPr>
            <a:spLocks noGrp="1"/>
          </p:cNvSpPr>
          <p:nvPr>
            <p:ph type="body" idx="1"/>
          </p:nvPr>
        </p:nvSpPr>
        <p:spPr/>
        <p:txBody>
          <a:bodyPr/>
          <a:lstStyle/>
          <a:p>
            <a:r>
              <a:rPr lang="en-US" dirty="0"/>
              <a:t>17 </a:t>
            </a:r>
            <a:r>
              <a:rPr lang="en-US" dirty="0" err="1"/>
              <a:t>avril</a:t>
            </a:r>
            <a:r>
              <a:rPr lang="en-US" dirty="0"/>
              <a:t> 2025 : statCounter.com</a:t>
            </a:r>
          </a:p>
        </p:txBody>
      </p:sp>
      <p:sp>
        <p:nvSpPr>
          <p:cNvPr id="4" name="Slide Number Placeholder 3">
            <a:extLst>
              <a:ext uri="{FF2B5EF4-FFF2-40B4-BE49-F238E27FC236}">
                <a16:creationId xmlns:a16="http://schemas.microsoft.com/office/drawing/2014/main" id="{AFB3430D-D71E-D3FB-824F-21F821845075}"/>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418098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https://gs.statcounter.com/windows-version-market-share/desktop/canada -- </a:t>
            </a:r>
            <a:r>
              <a:rPr lang="fr-FR" dirty="0" err="1"/>
              <a:t>statcounter</a:t>
            </a:r>
            <a:endParaRPr lang="fr-FR" dirty="0"/>
          </a:p>
          <a:p>
            <a:r>
              <a:rPr lang="fr-FR" dirty="0"/>
              <a:t>https://statcounter.com/#:~:text=aren't%20converting.-,Trusted%20on%20over%201.5%20million%20websites%20worldwide.,having%20to%20be%20an%20expert. – 1,5 million</a:t>
            </a:r>
          </a:p>
        </p:txBody>
      </p:sp>
      <p:sp>
        <p:nvSpPr>
          <p:cNvPr id="4" name="Espace réservé du numéro de diapositive 3"/>
          <p:cNvSpPr>
            <a:spLocks noGrp="1"/>
          </p:cNvSpPr>
          <p:nvPr>
            <p:ph type="sldNum" sz="quarter" idx="5"/>
          </p:nvPr>
        </p:nvSpPr>
        <p:spPr/>
        <p:txBody>
          <a:bodyPr/>
          <a:lstStyle/>
          <a:p>
            <a:fld id="{1C62DCA4-AD9F-43DF-A5DF-B1D3F09D40A1}" type="slidenum">
              <a:rPr lang="fr-FR" smtClean="0"/>
              <a:t>11</a:t>
            </a:fld>
            <a:endParaRPr lang="fr-FR"/>
          </a:p>
        </p:txBody>
      </p:sp>
    </p:spTree>
    <p:extLst>
      <p:ext uri="{BB962C8B-B14F-4D97-AF65-F5344CB8AC3E}">
        <p14:creationId xmlns:p14="http://schemas.microsoft.com/office/powerpoint/2010/main" val="2091111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4/30/2025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728728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4/30/2025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435365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4/30/2025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3879363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ma14="http://schemas.microsoft.com/office/mac/drawingml/2011/main" xmlns="" val="0"/>
            </a:ext>
          </a:extLst>
        </p:spPr>
        <p:txBody>
          <a:bodyPr/>
          <a:lstStyle>
            <a:lvl1pPr/>
          </a:lstStyle>
          <a:p>
            <a:pPr algn="l"/>
            <a:fld id="{F7021451-1387-4CA6-816F-3879F97B5CBC}" type="slidenum">
              <a:rPr lang="en-US" b="0"/>
              <a:t>‹N°›</a:t>
            </a:fld>
            <a:endParaRPr lang="en-US"/>
          </a:p>
        </p:txBody>
      </p:sp>
    </p:spTree>
    <p:extLst>
      <p:ext uri="{BB962C8B-B14F-4D97-AF65-F5344CB8AC3E}">
        <p14:creationId xmlns:p14="http://schemas.microsoft.com/office/powerpoint/2010/main" val="416423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4/30/2025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428553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4/30/2025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3775376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4/30/2025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4275901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4/30/2025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657736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4/30/2025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3339094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4/30/2025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4151822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4/30/2025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103087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4/30/2025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379683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4/30/2025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a:t>
            </a:fld>
            <a:endParaRPr lang="en-US"/>
          </a:p>
        </p:txBody>
      </p:sp>
    </p:spTree>
    <p:extLst>
      <p:ext uri="{BB962C8B-B14F-4D97-AF65-F5344CB8AC3E}">
        <p14:creationId xmlns:p14="http://schemas.microsoft.com/office/powerpoint/2010/main" val="223771309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 id="2147483674" r:id="rId12"/>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slide" Target="slide2.xml"/><Relationship Id="rId5" Type="http://schemas.openxmlformats.org/officeDocument/2006/relationships/chart" Target="../charts/chart6.xml"/><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slide" Target="slide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svg"/><Relationship Id="rId1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diagramColors" Target="../diagrams/colors1.xml"/><Relationship Id="rId12" Type="http://schemas.openxmlformats.org/officeDocument/2006/relationships/image" Target="../media/image3.png"/><Relationship Id="rId17" Type="http://schemas.openxmlformats.org/officeDocument/2006/relationships/image" Target="../media/image7.png"/><Relationship Id="rId2" Type="http://schemas.openxmlformats.org/officeDocument/2006/relationships/audio" Target="../media/media1.mp3"/><Relationship Id="rId16" Type="http://schemas.openxmlformats.org/officeDocument/2006/relationships/image" Target="../media/image6.svg"/><Relationship Id="rId1" Type="http://schemas.microsoft.com/office/2007/relationships/media" Target="../media/media1.mp3"/><Relationship Id="rId6" Type="http://schemas.openxmlformats.org/officeDocument/2006/relationships/diagramQuickStyle" Target="../diagrams/quickStyle1.xml"/><Relationship Id="rId11" Type="http://schemas.openxmlformats.org/officeDocument/2006/relationships/image" Target="../media/image2.svg"/><Relationship Id="rId5" Type="http://schemas.openxmlformats.org/officeDocument/2006/relationships/diagramLayout" Target="../diagrams/layout1.xml"/><Relationship Id="rId1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diagramData" Target="../diagrams/data1.xml"/><Relationship Id="rId9" Type="http://schemas.openxmlformats.org/officeDocument/2006/relationships/slide" Target="slide12.xml"/><Relationship Id="rId1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xml"/><Relationship Id="rId7" Type="http://schemas.openxmlformats.org/officeDocument/2006/relationships/hyperlink" Target="https://modsfirmware.blogspot.com/2015/08/windows-10-is-already-installed-on-75.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hyperlink" Target="https://www.htnovo.net/2021/08/come-installare-windows-11-qualsiasi-pc.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chart" Target="../charts/chart1.xm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slide" Target="slide2.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90702-F47F-C8D7-3D40-FBD03A0AFBDF}"/>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10135D4-D3A1-4556-B91B-4A12069D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B4D74DA-F3AE-6992-7688-8F332FB3D40A}"/>
              </a:ext>
            </a:extLst>
          </p:cNvPr>
          <p:cNvSpPr>
            <a:spLocks noGrp="1"/>
          </p:cNvSpPr>
          <p:nvPr>
            <p:ph type="ctrTitle"/>
          </p:nvPr>
        </p:nvSpPr>
        <p:spPr>
          <a:xfrm>
            <a:off x="626918" y="3429000"/>
            <a:ext cx="4506064" cy="1888742"/>
          </a:xfrm>
        </p:spPr>
        <p:txBody>
          <a:bodyPr>
            <a:normAutofit/>
          </a:bodyPr>
          <a:lstStyle/>
          <a:p>
            <a:pPr algn="l"/>
            <a:r>
              <a:rPr lang="en-US" dirty="0">
                <a:solidFill>
                  <a:srgbClr val="FFFFFF"/>
                </a:solidFill>
              </a:rPr>
              <a:t>Introduction</a:t>
            </a:r>
            <a:endParaRPr lang="fr-FR" dirty="0">
              <a:solidFill>
                <a:srgbClr val="FFFFFF"/>
              </a:solidFill>
            </a:endParaRPr>
          </a:p>
        </p:txBody>
      </p:sp>
      <p:sp>
        <p:nvSpPr>
          <p:cNvPr id="3" name="Sous-titre 2">
            <a:extLst>
              <a:ext uri="{FF2B5EF4-FFF2-40B4-BE49-F238E27FC236}">
                <a16:creationId xmlns:a16="http://schemas.microsoft.com/office/drawing/2014/main" id="{268C8729-ABB3-8DA3-B8BC-02D71348B9BC}"/>
              </a:ext>
            </a:extLst>
          </p:cNvPr>
          <p:cNvSpPr>
            <a:spLocks noGrp="1"/>
          </p:cNvSpPr>
          <p:nvPr>
            <p:ph type="subTitle" idx="1"/>
          </p:nvPr>
        </p:nvSpPr>
        <p:spPr>
          <a:xfrm>
            <a:off x="626916" y="5428229"/>
            <a:ext cx="4506066" cy="899643"/>
          </a:xfrm>
        </p:spPr>
        <p:txBody>
          <a:bodyPr>
            <a:normAutofit/>
          </a:bodyPr>
          <a:lstStyle/>
          <a:p>
            <a:pPr algn="l"/>
            <a:r>
              <a:rPr lang="en-US" dirty="0">
                <a:solidFill>
                  <a:srgbClr val="FFFFFF"/>
                </a:solidFill>
              </a:rPr>
              <a:t>Windows 11 vs Windows 10</a:t>
            </a:r>
            <a:endParaRPr lang="fr-FR" dirty="0">
              <a:solidFill>
                <a:srgbClr val="FFFFFF"/>
              </a:solidFill>
            </a:endParaRPr>
          </a:p>
        </p:txBody>
      </p:sp>
      <p:sp>
        <p:nvSpPr>
          <p:cNvPr id="5" name="Rectangle : coins arrondis 4">
            <a:extLst>
              <a:ext uri="{FF2B5EF4-FFF2-40B4-BE49-F238E27FC236}">
                <a16:creationId xmlns:a16="http://schemas.microsoft.com/office/drawing/2014/main" id="{7732682A-1764-0CCC-9FC6-94C4C1DE45A2}"/>
              </a:ext>
            </a:extLst>
          </p:cNvPr>
          <p:cNvSpPr/>
          <p:nvPr/>
        </p:nvSpPr>
        <p:spPr>
          <a:xfrm>
            <a:off x="5422539" y="2464041"/>
            <a:ext cx="4693838" cy="705424"/>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kern="100" dirty="0">
                <a:latin typeface="Aptos" panose="020B0004020202020204" pitchFamily="34" charset="0"/>
                <a:cs typeface="Times New Roman" panose="02020603050405020304" pitchFamily="18" charset="0"/>
              </a:rPr>
              <a:t>Les défis </a:t>
            </a:r>
            <a:r>
              <a:rPr lang="fr-CA" kern="100" dirty="0" err="1">
                <a:latin typeface="Aptos" panose="020B0004020202020204" pitchFamily="34" charset="0"/>
                <a:cs typeface="Times New Roman" panose="02020603050405020304" pitchFamily="18" charset="0"/>
              </a:rPr>
              <a:t>rencontr</a:t>
            </a:r>
            <a:r>
              <a:rPr lang="fr-FR" kern="100" dirty="0">
                <a:latin typeface="Aptos" panose="020B0004020202020204" pitchFamily="34" charset="0"/>
                <a:cs typeface="Times New Roman" panose="02020603050405020304" pitchFamily="18" charset="0"/>
              </a:rPr>
              <a:t>é</a:t>
            </a:r>
            <a:r>
              <a:rPr lang="fr-CA" kern="100" dirty="0">
                <a:latin typeface="Aptos" panose="020B0004020202020204" pitchFamily="34" charset="0"/>
                <a:cs typeface="Times New Roman" panose="02020603050405020304" pitchFamily="18" charset="0"/>
              </a:rPr>
              <a:t>s</a:t>
            </a:r>
            <a:endParaRPr lang="fr-FR" dirty="0"/>
          </a:p>
        </p:txBody>
      </p:sp>
      <p:sp>
        <p:nvSpPr>
          <p:cNvPr id="6" name="Étiquette 5">
            <a:extLst>
              <a:ext uri="{FF2B5EF4-FFF2-40B4-BE49-F238E27FC236}">
                <a16:creationId xmlns:a16="http://schemas.microsoft.com/office/drawing/2014/main" id="{F0B197A0-F94B-9366-C725-8B9803C68275}"/>
              </a:ext>
            </a:extLst>
          </p:cNvPr>
          <p:cNvSpPr/>
          <p:nvPr/>
        </p:nvSpPr>
        <p:spPr>
          <a:xfrm>
            <a:off x="5101263" y="2353554"/>
            <a:ext cx="644282" cy="529404"/>
          </a:xfrm>
          <a:prstGeom prst="plaqu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806FF7AB-4924-60DE-BF83-073E07CC2600}"/>
              </a:ext>
            </a:extLst>
          </p:cNvPr>
          <p:cNvSpPr/>
          <p:nvPr/>
        </p:nvSpPr>
        <p:spPr>
          <a:xfrm>
            <a:off x="5422539" y="3467562"/>
            <a:ext cx="4693838" cy="705424"/>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kern="100" dirty="0">
                <a:latin typeface="Aptos" panose="020B0004020202020204" pitchFamily="34" charset="0"/>
                <a:cs typeface="Times New Roman" panose="02020603050405020304" pitchFamily="18" charset="0"/>
              </a:rPr>
              <a:t>Pourquoi Windows 11</a:t>
            </a:r>
            <a:endParaRPr lang="fr-FR" dirty="0"/>
          </a:p>
        </p:txBody>
      </p:sp>
      <p:sp>
        <p:nvSpPr>
          <p:cNvPr id="12" name="Étiquette 11">
            <a:extLst>
              <a:ext uri="{FF2B5EF4-FFF2-40B4-BE49-F238E27FC236}">
                <a16:creationId xmlns:a16="http://schemas.microsoft.com/office/drawing/2014/main" id="{C5A075EE-3CA5-6781-7FCF-CDECA57C985F}"/>
              </a:ext>
            </a:extLst>
          </p:cNvPr>
          <p:cNvSpPr/>
          <p:nvPr/>
        </p:nvSpPr>
        <p:spPr>
          <a:xfrm>
            <a:off x="5101263" y="3357075"/>
            <a:ext cx="644282" cy="529404"/>
          </a:xfrm>
          <a:prstGeom prst="plaqu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555896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65CD0-FFF4-DE8A-8DA3-B58EE6E1A40E}"/>
            </a:ext>
          </a:extLst>
        </p:cNvPr>
        <p:cNvGrpSpPr/>
        <p:nvPr/>
      </p:nvGrpSpPr>
      <p:grpSpPr>
        <a:xfrm>
          <a:off x="0" y="0"/>
          <a:ext cx="0" cy="0"/>
          <a:chOff x="0" y="0"/>
          <a:chExt cx="0" cy="0"/>
        </a:xfrm>
      </p:grpSpPr>
      <p:graphicFrame>
        <p:nvGraphicFramePr>
          <p:cNvPr id="2" name="Chart 0">
            <a:extLst>
              <a:ext uri="{FF2B5EF4-FFF2-40B4-BE49-F238E27FC236}">
                <a16:creationId xmlns:a16="http://schemas.microsoft.com/office/drawing/2014/main" id="{0AD36784-D2AE-3D7D-2134-B531057C7526}"/>
              </a:ext>
            </a:extLst>
          </p:cNvPr>
          <p:cNvGraphicFramePr>
            <a:graphicFrameLocks noChangeAspect="1"/>
          </p:cNvGraphicFramePr>
          <p:nvPr/>
        </p:nvGraphicFramePr>
        <p:xfrm>
          <a:off x="1082694" y="2774236"/>
          <a:ext cx="2709333" cy="2235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2">
            <a:extLst>
              <a:ext uri="{FF2B5EF4-FFF2-40B4-BE49-F238E27FC236}">
                <a16:creationId xmlns:a16="http://schemas.microsoft.com/office/drawing/2014/main" id="{216F531B-9B73-B408-69B1-C4CF94640039}"/>
              </a:ext>
            </a:extLst>
          </p:cNvPr>
          <p:cNvGraphicFramePr>
            <a:graphicFrameLocks noChangeAspect="1"/>
          </p:cNvGraphicFramePr>
          <p:nvPr/>
        </p:nvGraphicFramePr>
        <p:xfrm>
          <a:off x="9014884" y="931042"/>
          <a:ext cx="2709333" cy="2235200"/>
        </p:xfrm>
        <a:graphic>
          <a:graphicData uri="http://schemas.openxmlformats.org/drawingml/2006/chart">
            <c:chart xmlns:c="http://schemas.openxmlformats.org/drawingml/2006/chart" xmlns:r="http://schemas.openxmlformats.org/officeDocument/2006/relationships" r:id="rId4"/>
          </a:graphicData>
        </a:graphic>
      </p:graphicFrame>
      <p:sp>
        <p:nvSpPr>
          <p:cNvPr id="25" name="Slide Number Placeholder 0">
            <a:extLst>
              <a:ext uri="{FF2B5EF4-FFF2-40B4-BE49-F238E27FC236}">
                <a16:creationId xmlns:a16="http://schemas.microsoft.com/office/drawing/2014/main" id="{820D4E1C-EBCA-3F67-EFA5-2D0CC8D341A3}"/>
              </a:ext>
            </a:extLst>
          </p:cNvPr>
          <p:cNvSpPr>
            <a:spLocks noGrp="1"/>
          </p:cNvSpPr>
          <p:nvPr>
            <p:ph type="sldNum" sz="quarter" idx="4294967295"/>
          </p:nvPr>
        </p:nvSpPr>
        <p:spPr>
          <a:xfrm>
            <a:off x="15426267" y="8466667"/>
            <a:ext cx="812800" cy="474133"/>
          </a:xfrm>
          <a:prstGeom prst="rect">
            <a:avLst/>
          </a:prstGeom>
          <a:extLst>
            <a:ext uri="{C572A759-6A51-4108-AA02-DFA0A04FC94B}">
              <ma14:wrappingTextBoxFlag xmlns="" xmlns:ma14="http://schemas.microsoft.com/office/mac/drawingml/2011/main" val="0"/>
            </a:ext>
          </a:extLst>
        </p:spPr>
        <p:txBody>
          <a:bodyPr anchor="ctr" anchorCtr="0"/>
          <a:lstStyle>
            <a:lvl1pPr/>
          </a:lstStyle>
          <a:p>
            <a:fld id="{F7021451-1387-4CA6-816F-3879F97B5CBC}" type="slidenum">
              <a:rPr lang="en-US" sz="1613">
                <a:solidFill>
                  <a:schemeClr val="tx1"/>
                </a:solidFill>
                <a:latin typeface="Open Sans"/>
                <a:ea typeface="Open Sans"/>
                <a:cs typeface="Open Sans"/>
              </a:rPr>
              <a:pPr/>
              <a:t>10</a:t>
            </a:fld>
            <a:endParaRPr lang="en-US" sz="1613">
              <a:solidFill>
                <a:schemeClr val="tx1"/>
              </a:solidFill>
              <a:latin typeface="Open Sans"/>
              <a:ea typeface="Open Sans"/>
              <a:cs typeface="Open Sans"/>
            </a:endParaRPr>
          </a:p>
        </p:txBody>
      </p:sp>
      <p:sp>
        <p:nvSpPr>
          <p:cNvPr id="7" name="ZoneTexte 6">
            <a:extLst>
              <a:ext uri="{FF2B5EF4-FFF2-40B4-BE49-F238E27FC236}">
                <a16:creationId xmlns:a16="http://schemas.microsoft.com/office/drawing/2014/main" id="{A173B62C-B9C7-4318-5C7A-C9ACE9B06090}"/>
              </a:ext>
            </a:extLst>
          </p:cNvPr>
          <p:cNvSpPr txBox="1">
            <a:spLocks noChangeAspect="1"/>
          </p:cNvSpPr>
          <p:nvPr/>
        </p:nvSpPr>
        <p:spPr>
          <a:xfrm>
            <a:off x="1827760" y="3616382"/>
            <a:ext cx="1219200" cy="584775"/>
          </a:xfrm>
          <a:prstGeom prst="rect">
            <a:avLst/>
          </a:prstGeom>
          <a:noFill/>
        </p:spPr>
        <p:txBody>
          <a:bodyPr vertOverflow="overflow" vert="horz" wrap="square" rtlCol="0" anchor="ctr" anchorCtr="1">
            <a:spAutoFit/>
          </a:bodyPr>
          <a:lstStyle/>
          <a:p>
            <a:pPr algn="ctr"/>
            <a:r>
              <a:rPr lang="fr-BE" sz="3200" dirty="0">
                <a:latin typeface="Montserrat ExtraBold"/>
              </a:rPr>
              <a:t>1.2</a:t>
            </a:r>
          </a:p>
        </p:txBody>
      </p:sp>
      <p:grpSp>
        <p:nvGrpSpPr>
          <p:cNvPr id="20" name="Groupe 19">
            <a:extLst>
              <a:ext uri="{FF2B5EF4-FFF2-40B4-BE49-F238E27FC236}">
                <a16:creationId xmlns:a16="http://schemas.microsoft.com/office/drawing/2014/main" id="{83A170DE-D887-2C8D-9AC8-BAF36AF37F41}"/>
              </a:ext>
            </a:extLst>
          </p:cNvPr>
          <p:cNvGrpSpPr/>
          <p:nvPr/>
        </p:nvGrpSpPr>
        <p:grpSpPr>
          <a:xfrm>
            <a:off x="5040801" y="1897356"/>
            <a:ext cx="2709333" cy="2235200"/>
            <a:chOff x="3680354" y="-146228"/>
            <a:chExt cx="2709333" cy="2235200"/>
          </a:xfrm>
        </p:grpSpPr>
        <p:graphicFrame>
          <p:nvGraphicFramePr>
            <p:cNvPr id="3" name="Chart 1">
              <a:extLst>
                <a:ext uri="{FF2B5EF4-FFF2-40B4-BE49-F238E27FC236}">
                  <a16:creationId xmlns:a16="http://schemas.microsoft.com/office/drawing/2014/main" id="{892AD288-412E-7763-1080-72D55B3908AB}"/>
                </a:ext>
              </a:extLst>
            </p:cNvPr>
            <p:cNvGraphicFramePr>
              <a:graphicFrameLocks noChangeAspect="1"/>
            </p:cNvGraphicFramePr>
            <p:nvPr/>
          </p:nvGraphicFramePr>
          <p:xfrm>
            <a:off x="3680354" y="-146228"/>
            <a:ext cx="2709333" cy="2235200"/>
          </p:xfrm>
          <a:graphic>
            <a:graphicData uri="http://schemas.openxmlformats.org/drawingml/2006/chart">
              <c:chart xmlns:c="http://schemas.openxmlformats.org/drawingml/2006/chart" xmlns:r="http://schemas.openxmlformats.org/officeDocument/2006/relationships" r:id="rId5"/>
            </a:graphicData>
          </a:graphic>
        </p:graphicFrame>
        <p:sp>
          <p:nvSpPr>
            <p:cNvPr id="8" name="ZoneTexte 7">
              <a:extLst>
                <a:ext uri="{FF2B5EF4-FFF2-40B4-BE49-F238E27FC236}">
                  <a16:creationId xmlns:a16="http://schemas.microsoft.com/office/drawing/2014/main" id="{91BFFAC3-534A-20D4-1D04-A64B1F2B1191}"/>
                </a:ext>
              </a:extLst>
            </p:cNvPr>
            <p:cNvSpPr txBox="1">
              <a:spLocks noChangeAspect="1"/>
            </p:cNvSpPr>
            <p:nvPr/>
          </p:nvSpPr>
          <p:spPr>
            <a:xfrm>
              <a:off x="4425421" y="678984"/>
              <a:ext cx="1219200" cy="584775"/>
            </a:xfrm>
            <a:prstGeom prst="rect">
              <a:avLst/>
            </a:prstGeom>
            <a:noFill/>
          </p:spPr>
          <p:txBody>
            <a:bodyPr vertOverflow="overflow" vert="horz" wrap="square" rtlCol="0" anchor="ctr" anchorCtr="1">
              <a:spAutoFit/>
            </a:bodyPr>
            <a:lstStyle/>
            <a:p>
              <a:pPr algn="ctr"/>
              <a:r>
                <a:rPr lang="fr-BE" sz="3200" dirty="0">
                  <a:latin typeface="Montserrat ExtraBold"/>
                </a:rPr>
                <a:t>62%</a:t>
              </a:r>
            </a:p>
          </p:txBody>
        </p:sp>
      </p:grpSp>
      <p:sp>
        <p:nvSpPr>
          <p:cNvPr id="9" name="ZoneTexte 8">
            <a:extLst>
              <a:ext uri="{FF2B5EF4-FFF2-40B4-BE49-F238E27FC236}">
                <a16:creationId xmlns:a16="http://schemas.microsoft.com/office/drawing/2014/main" id="{2C820797-B5B7-6E70-B8E9-45782BA6B175}"/>
              </a:ext>
            </a:extLst>
          </p:cNvPr>
          <p:cNvSpPr txBox="1">
            <a:spLocks noChangeAspect="1"/>
          </p:cNvSpPr>
          <p:nvPr/>
        </p:nvSpPr>
        <p:spPr>
          <a:xfrm>
            <a:off x="9497840" y="1756254"/>
            <a:ext cx="1759774" cy="584775"/>
          </a:xfrm>
          <a:prstGeom prst="rect">
            <a:avLst/>
          </a:prstGeom>
          <a:noFill/>
        </p:spPr>
        <p:txBody>
          <a:bodyPr vertOverflow="overflow" vert="horz" wrap="square" rtlCol="0" anchor="ctr" anchorCtr="1">
            <a:spAutoFit/>
          </a:bodyPr>
          <a:lstStyle/>
          <a:p>
            <a:pPr algn="ctr"/>
            <a:r>
              <a:rPr lang="fr-BE" sz="3200" dirty="0">
                <a:latin typeface="Montserrat ExtraBold"/>
              </a:rPr>
              <a:t>50,37%</a:t>
            </a:r>
          </a:p>
        </p:txBody>
      </p:sp>
      <p:sp>
        <p:nvSpPr>
          <p:cNvPr id="11" name="ZoneTexte 10">
            <a:extLst>
              <a:ext uri="{FF2B5EF4-FFF2-40B4-BE49-F238E27FC236}">
                <a16:creationId xmlns:a16="http://schemas.microsoft.com/office/drawing/2014/main" id="{6BB6E15C-3841-92F3-C4EA-4F5685ECA2AF}"/>
              </a:ext>
            </a:extLst>
          </p:cNvPr>
          <p:cNvSpPr txBox="1">
            <a:spLocks noChangeAspect="1"/>
          </p:cNvSpPr>
          <p:nvPr/>
        </p:nvSpPr>
        <p:spPr>
          <a:xfrm>
            <a:off x="845626" y="5144270"/>
            <a:ext cx="3183467" cy="348878"/>
          </a:xfrm>
          <a:prstGeom prst="rect">
            <a:avLst/>
          </a:prstGeom>
          <a:noFill/>
        </p:spPr>
        <p:txBody>
          <a:bodyPr vertOverflow="overflow" vert="horz" wrap="square" rtlCol="0" anchor="b" anchorCtr="1">
            <a:spAutoFit/>
          </a:bodyPr>
          <a:lstStyle/>
          <a:p>
            <a:pPr algn="ctr"/>
            <a:r>
              <a:rPr lang="fr-BE" sz="1667" b="1" dirty="0"/>
              <a:t>RUPTURE</a:t>
            </a:r>
          </a:p>
        </p:txBody>
      </p:sp>
      <p:sp>
        <p:nvSpPr>
          <p:cNvPr id="12" name="ZoneTexte 11">
            <a:extLst>
              <a:ext uri="{FF2B5EF4-FFF2-40B4-BE49-F238E27FC236}">
                <a16:creationId xmlns:a16="http://schemas.microsoft.com/office/drawing/2014/main" id="{6A530503-CDFE-3A00-51A0-4C09CFE5BF27}"/>
              </a:ext>
            </a:extLst>
          </p:cNvPr>
          <p:cNvSpPr txBox="1">
            <a:spLocks noChangeAspect="1"/>
          </p:cNvSpPr>
          <p:nvPr/>
        </p:nvSpPr>
        <p:spPr>
          <a:xfrm>
            <a:off x="795262" y="5559194"/>
            <a:ext cx="3183467" cy="338554"/>
          </a:xfrm>
          <a:prstGeom prst="rect">
            <a:avLst/>
          </a:prstGeom>
          <a:noFill/>
        </p:spPr>
        <p:txBody>
          <a:bodyPr vertOverflow="overflow" vert="horz" wrap="square" rtlCol="0" anchor="t">
            <a:spAutoFit/>
          </a:bodyPr>
          <a:lstStyle/>
          <a:p>
            <a:pPr algn="ctr"/>
            <a:r>
              <a:rPr lang="fr-CA" sz="1600" dirty="0">
                <a:latin typeface="Open Sans"/>
                <a:ea typeface="Open Sans"/>
                <a:cs typeface="Open Sans"/>
              </a:rPr>
              <a:t>Vue sécuritaire et commerciale</a:t>
            </a:r>
            <a:endParaRPr lang="fr-BE" sz="1600" dirty="0">
              <a:latin typeface="Open Sans"/>
              <a:ea typeface="Open Sans"/>
              <a:cs typeface="Open Sans"/>
            </a:endParaRPr>
          </a:p>
        </p:txBody>
      </p:sp>
      <p:sp>
        <p:nvSpPr>
          <p:cNvPr id="13" name="ZoneTexte 12">
            <a:extLst>
              <a:ext uri="{FF2B5EF4-FFF2-40B4-BE49-F238E27FC236}">
                <a16:creationId xmlns:a16="http://schemas.microsoft.com/office/drawing/2014/main" id="{6EC1C3B5-C596-06B3-00A7-D6B801BBFBAC}"/>
              </a:ext>
            </a:extLst>
          </p:cNvPr>
          <p:cNvSpPr txBox="1">
            <a:spLocks noChangeAspect="1"/>
          </p:cNvSpPr>
          <p:nvPr/>
        </p:nvSpPr>
        <p:spPr>
          <a:xfrm>
            <a:off x="4702129" y="4285904"/>
            <a:ext cx="3183467" cy="348878"/>
          </a:xfrm>
          <a:prstGeom prst="rect">
            <a:avLst/>
          </a:prstGeom>
          <a:noFill/>
        </p:spPr>
        <p:txBody>
          <a:bodyPr vertOverflow="overflow" vert="horz" wrap="square" rtlCol="0" anchor="b" anchorCtr="1">
            <a:spAutoFit/>
          </a:bodyPr>
          <a:lstStyle/>
          <a:p>
            <a:pPr algn="ctr"/>
            <a:r>
              <a:rPr lang="fr-BE" sz="1667" b="1" dirty="0"/>
              <a:t>S</a:t>
            </a:r>
            <a:r>
              <a:rPr lang="fr-CA" sz="1667" b="1" dirty="0"/>
              <a:t>É</a:t>
            </a:r>
            <a:r>
              <a:rPr lang="fr-BE" sz="1667" b="1" dirty="0"/>
              <a:t>CURIT</a:t>
            </a:r>
            <a:r>
              <a:rPr lang="fr-CA" sz="1667" b="1" dirty="0"/>
              <a:t>É</a:t>
            </a:r>
            <a:endParaRPr lang="fr-BE" sz="1667" b="1" dirty="0"/>
          </a:p>
        </p:txBody>
      </p:sp>
      <p:sp>
        <p:nvSpPr>
          <p:cNvPr id="14" name="ZoneTexte 13">
            <a:extLst>
              <a:ext uri="{FF2B5EF4-FFF2-40B4-BE49-F238E27FC236}">
                <a16:creationId xmlns:a16="http://schemas.microsoft.com/office/drawing/2014/main" id="{CBD3EAF6-24BD-8C8C-F0D3-E936C3ACD2A4}"/>
              </a:ext>
            </a:extLst>
          </p:cNvPr>
          <p:cNvSpPr txBox="1">
            <a:spLocks noChangeAspect="1"/>
          </p:cNvSpPr>
          <p:nvPr/>
        </p:nvSpPr>
        <p:spPr>
          <a:xfrm>
            <a:off x="4702128" y="4653722"/>
            <a:ext cx="3183467" cy="830997"/>
          </a:xfrm>
          <a:prstGeom prst="rect">
            <a:avLst/>
          </a:prstGeom>
          <a:noFill/>
        </p:spPr>
        <p:txBody>
          <a:bodyPr vertOverflow="overflow" vert="horz" wrap="square" rtlCol="0" anchor="t">
            <a:spAutoFit/>
          </a:bodyPr>
          <a:lstStyle/>
          <a:p>
            <a:pPr algn="ctr"/>
            <a:r>
              <a:rPr lang="fr-CA" sz="1600" dirty="0">
                <a:latin typeface="Open Sans"/>
                <a:ea typeface="Open Sans"/>
                <a:cs typeface="Open Sans"/>
              </a:rPr>
              <a:t>Un test d’assurance avec implantation du TPM 2.0</a:t>
            </a:r>
          </a:p>
          <a:p>
            <a:pPr algn="ctr"/>
            <a:r>
              <a:rPr lang="fr-CA" sz="1600" dirty="0">
                <a:solidFill>
                  <a:srgbClr val="00B0F0"/>
                </a:solidFill>
                <a:latin typeface="Open Sans"/>
                <a:ea typeface="Open Sans"/>
                <a:cs typeface="Open Sans"/>
              </a:rPr>
              <a:t>[septembre 2024]</a:t>
            </a:r>
            <a:endParaRPr lang="fr-BE" sz="1600" dirty="0">
              <a:solidFill>
                <a:srgbClr val="00B0F0"/>
              </a:solidFill>
              <a:latin typeface="Open Sans"/>
              <a:ea typeface="Open Sans"/>
              <a:cs typeface="Open Sans"/>
            </a:endParaRPr>
          </a:p>
        </p:txBody>
      </p:sp>
      <p:sp>
        <p:nvSpPr>
          <p:cNvPr id="15" name="ZoneTexte 14">
            <a:extLst>
              <a:ext uri="{FF2B5EF4-FFF2-40B4-BE49-F238E27FC236}">
                <a16:creationId xmlns:a16="http://schemas.microsoft.com/office/drawing/2014/main" id="{9157CA0C-91CC-248D-7417-4A5C4D634AFB}"/>
              </a:ext>
            </a:extLst>
          </p:cNvPr>
          <p:cNvSpPr txBox="1">
            <a:spLocks noChangeAspect="1"/>
          </p:cNvSpPr>
          <p:nvPr/>
        </p:nvSpPr>
        <p:spPr>
          <a:xfrm>
            <a:off x="8849786" y="3422785"/>
            <a:ext cx="3183467" cy="348878"/>
          </a:xfrm>
          <a:prstGeom prst="rect">
            <a:avLst/>
          </a:prstGeom>
          <a:noFill/>
        </p:spPr>
        <p:txBody>
          <a:bodyPr vertOverflow="overflow" vert="horz" wrap="square" rtlCol="0" anchor="b" anchorCtr="1">
            <a:spAutoFit/>
          </a:bodyPr>
          <a:lstStyle/>
          <a:p>
            <a:pPr algn="ctr"/>
            <a:r>
              <a:rPr lang="fr-BE" sz="1667" b="1" dirty="0"/>
              <a:t>MARCH</a:t>
            </a:r>
            <a:r>
              <a:rPr lang="fr-CA" sz="1667" b="1" dirty="0"/>
              <a:t>É</a:t>
            </a:r>
            <a:endParaRPr lang="fr-BE" sz="1667" b="1" dirty="0"/>
          </a:p>
        </p:txBody>
      </p:sp>
      <p:sp>
        <p:nvSpPr>
          <p:cNvPr id="16" name="ZoneTexte 15">
            <a:extLst>
              <a:ext uri="{FF2B5EF4-FFF2-40B4-BE49-F238E27FC236}">
                <a16:creationId xmlns:a16="http://schemas.microsoft.com/office/drawing/2014/main" id="{C560F968-0147-FDC7-6ECA-F3A269505C22}"/>
              </a:ext>
            </a:extLst>
          </p:cNvPr>
          <p:cNvSpPr txBox="1">
            <a:spLocks noChangeAspect="1"/>
          </p:cNvSpPr>
          <p:nvPr/>
        </p:nvSpPr>
        <p:spPr>
          <a:xfrm>
            <a:off x="8849786" y="3826527"/>
            <a:ext cx="3183467" cy="584775"/>
          </a:xfrm>
          <a:prstGeom prst="rect">
            <a:avLst/>
          </a:prstGeom>
          <a:noFill/>
        </p:spPr>
        <p:txBody>
          <a:bodyPr vertOverflow="overflow" vert="horz" wrap="square" rtlCol="0" anchor="t">
            <a:spAutoFit/>
          </a:bodyPr>
          <a:lstStyle/>
          <a:p>
            <a:pPr algn="ctr"/>
            <a:r>
              <a:rPr lang="fr-CA" sz="1600" dirty="0">
                <a:latin typeface="Open Sans"/>
                <a:ea typeface="Open Sans"/>
                <a:cs typeface="Open Sans"/>
              </a:rPr>
              <a:t>Migration </a:t>
            </a:r>
            <a:r>
              <a:rPr lang="fr-CA" sz="1600" dirty="0" err="1">
                <a:latin typeface="Open Sans"/>
                <a:ea typeface="Open Sans"/>
                <a:cs typeface="Open Sans"/>
              </a:rPr>
              <a:t>consid</a:t>
            </a:r>
            <a:r>
              <a:rPr lang="fr-FR" sz="1600" dirty="0">
                <a:latin typeface="Open Sans"/>
                <a:ea typeface="Open Sans"/>
                <a:cs typeface="Open Sans"/>
              </a:rPr>
              <a:t>é</a:t>
            </a:r>
            <a:r>
              <a:rPr lang="fr-CA" sz="1600" dirty="0" err="1">
                <a:latin typeface="Open Sans"/>
                <a:ea typeface="Open Sans"/>
                <a:cs typeface="Open Sans"/>
              </a:rPr>
              <a:t>rable</a:t>
            </a:r>
            <a:r>
              <a:rPr lang="fr-CA" sz="1600" dirty="0">
                <a:latin typeface="Open Sans"/>
                <a:ea typeface="Open Sans"/>
                <a:cs typeface="Open Sans"/>
              </a:rPr>
              <a:t> contre 47,27%</a:t>
            </a:r>
            <a:endParaRPr lang="fr-BE" sz="1600" dirty="0">
              <a:latin typeface="Open Sans"/>
              <a:ea typeface="Open Sans"/>
              <a:cs typeface="Open Sans"/>
            </a:endParaRPr>
          </a:p>
        </p:txBody>
      </p:sp>
      <p:sp>
        <p:nvSpPr>
          <p:cNvPr id="22" name="Flèche : pentagone 21">
            <a:hlinkClick r:id="rId6" action="ppaction://hlinksldjump"/>
            <a:extLst>
              <a:ext uri="{FF2B5EF4-FFF2-40B4-BE49-F238E27FC236}">
                <a16:creationId xmlns:a16="http://schemas.microsoft.com/office/drawing/2014/main" id="{C35ED07E-80BF-22CE-5BFF-4AF94A72662D}"/>
              </a:ext>
            </a:extLst>
          </p:cNvPr>
          <p:cNvSpPr/>
          <p:nvPr/>
        </p:nvSpPr>
        <p:spPr>
          <a:xfrm>
            <a:off x="0" y="0"/>
            <a:ext cx="2626469" cy="448071"/>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Windows 11</a:t>
            </a:r>
            <a:endParaRPr lang="fr-FR" dirty="0"/>
          </a:p>
        </p:txBody>
      </p:sp>
      <p:sp>
        <p:nvSpPr>
          <p:cNvPr id="24" name="Flèche : pentagone 23">
            <a:extLst>
              <a:ext uri="{FF2B5EF4-FFF2-40B4-BE49-F238E27FC236}">
                <a16:creationId xmlns:a16="http://schemas.microsoft.com/office/drawing/2014/main" id="{8FDE36DF-EACC-6AF5-B5C8-1DAB98521F78}"/>
              </a:ext>
            </a:extLst>
          </p:cNvPr>
          <p:cNvSpPr/>
          <p:nvPr/>
        </p:nvSpPr>
        <p:spPr>
          <a:xfrm>
            <a:off x="0" y="438632"/>
            <a:ext cx="3804837" cy="646332"/>
          </a:xfrm>
          <a:prstGeom prst="homePlat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BE" sz="1800" dirty="0">
                <a:latin typeface="Montserrat ExtraBold"/>
              </a:rPr>
              <a:t>Pourquoi le choisir ?</a:t>
            </a:r>
          </a:p>
        </p:txBody>
      </p:sp>
      <p:sp>
        <p:nvSpPr>
          <p:cNvPr id="26" name="Flèche : chevron 25">
            <a:extLst>
              <a:ext uri="{FF2B5EF4-FFF2-40B4-BE49-F238E27FC236}">
                <a16:creationId xmlns:a16="http://schemas.microsoft.com/office/drawing/2014/main" id="{729A6DD3-7D9F-F375-FFF7-E0290E7A5AAC}"/>
              </a:ext>
            </a:extLst>
          </p:cNvPr>
          <p:cNvSpPr/>
          <p:nvPr/>
        </p:nvSpPr>
        <p:spPr>
          <a:xfrm>
            <a:off x="3906981" y="406507"/>
            <a:ext cx="1267691" cy="726102"/>
          </a:xfrm>
          <a:prstGeom prst="chevron">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endParaRPr lang="fr-FR" dirty="0">
              <a:solidFill>
                <a:schemeClr val="tx1"/>
              </a:solidFill>
            </a:endParaRPr>
          </a:p>
        </p:txBody>
      </p:sp>
      <p:grpSp>
        <p:nvGrpSpPr>
          <p:cNvPr id="17" name="Groupe 16">
            <a:extLst>
              <a:ext uri="{FF2B5EF4-FFF2-40B4-BE49-F238E27FC236}">
                <a16:creationId xmlns:a16="http://schemas.microsoft.com/office/drawing/2014/main" id="{302B9D04-240D-1414-F09B-C2F73BD17D9A}"/>
              </a:ext>
            </a:extLst>
          </p:cNvPr>
          <p:cNvGrpSpPr/>
          <p:nvPr/>
        </p:nvGrpSpPr>
        <p:grpSpPr>
          <a:xfrm>
            <a:off x="13484300" y="-16408193"/>
            <a:ext cx="10968050" cy="26076901"/>
            <a:chOff x="13484300" y="-16408193"/>
            <a:chExt cx="10968050" cy="26076901"/>
          </a:xfrm>
        </p:grpSpPr>
        <p:sp>
          <p:nvSpPr>
            <p:cNvPr id="18" name="Rectangle 17">
              <a:extLst>
                <a:ext uri="{FF2B5EF4-FFF2-40B4-BE49-F238E27FC236}">
                  <a16:creationId xmlns:a16="http://schemas.microsoft.com/office/drawing/2014/main" id="{49FE4E8D-2E67-FBF5-0B91-C93CA0CB0594}"/>
                </a:ext>
              </a:extLst>
            </p:cNvPr>
            <p:cNvSpPr/>
            <p:nvPr/>
          </p:nvSpPr>
          <p:spPr>
            <a:xfrm rot="19557747">
              <a:off x="13484300" y="-10324863"/>
              <a:ext cx="8346099" cy="152067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F940D439-CC0B-9077-2E42-1A16A2AD3D66}"/>
                </a:ext>
              </a:extLst>
            </p:cNvPr>
            <p:cNvSpPr/>
            <p:nvPr/>
          </p:nvSpPr>
          <p:spPr>
            <a:xfrm rot="19557747">
              <a:off x="15751811" y="-13016099"/>
              <a:ext cx="8346099" cy="2268480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963D174A-C7B5-BD8D-1BF5-F129F75D561D}"/>
                </a:ext>
              </a:extLst>
            </p:cNvPr>
            <p:cNvSpPr/>
            <p:nvPr/>
          </p:nvSpPr>
          <p:spPr>
            <a:xfrm rot="19557747">
              <a:off x="16106251" y="-16408193"/>
              <a:ext cx="8346099" cy="256832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Rectangle 22">
            <a:extLst>
              <a:ext uri="{FF2B5EF4-FFF2-40B4-BE49-F238E27FC236}">
                <a16:creationId xmlns:a16="http://schemas.microsoft.com/office/drawing/2014/main" id="{EEC1D321-C359-98FA-F09B-F03273E22890}"/>
              </a:ext>
            </a:extLst>
          </p:cNvPr>
          <p:cNvSpPr/>
          <p:nvPr/>
        </p:nvSpPr>
        <p:spPr>
          <a:xfrm rot="19557747">
            <a:off x="12006034" y="-15863905"/>
            <a:ext cx="8346099" cy="3326692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Organigramme : Connecteur 26">
            <a:extLst>
              <a:ext uri="{FF2B5EF4-FFF2-40B4-BE49-F238E27FC236}">
                <a16:creationId xmlns:a16="http://schemas.microsoft.com/office/drawing/2014/main" id="{C45B53B7-49A6-BB88-4099-A5D82006A29B}"/>
              </a:ext>
            </a:extLst>
          </p:cNvPr>
          <p:cNvSpPr/>
          <p:nvPr/>
        </p:nvSpPr>
        <p:spPr>
          <a:xfrm>
            <a:off x="11160783" y="-3087423"/>
            <a:ext cx="5415484" cy="5234388"/>
          </a:xfrm>
          <a:prstGeom prst="flowChartConnector">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231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arn(inVertic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500"/>
                            </p:stCondLst>
                            <p:childTnLst>
                              <p:par>
                                <p:cTn id="65" presetID="2" presetClass="entr" presetSubtype="12"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250" fill="hold"/>
                                        <p:tgtEl>
                                          <p:spTgt spid="23"/>
                                        </p:tgtEl>
                                        <p:attrNameLst>
                                          <p:attrName>ppt_x</p:attrName>
                                        </p:attrNameLst>
                                      </p:cBhvr>
                                      <p:tavLst>
                                        <p:tav tm="0">
                                          <p:val>
                                            <p:strVal val="0-#ppt_w/2"/>
                                          </p:val>
                                        </p:tav>
                                        <p:tav tm="100000">
                                          <p:val>
                                            <p:strVal val="#ppt_x"/>
                                          </p:val>
                                        </p:tav>
                                      </p:tavLst>
                                    </p:anim>
                                    <p:anim calcmode="lin" valueType="num">
                                      <p:cBhvr additive="base">
                                        <p:cTn id="68" dur="2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4" grpId="0">
        <p:bldAsOne/>
      </p:bldGraphic>
      <p:bldP spid="7" grpId="0"/>
      <p:bldP spid="9" grpId="0"/>
      <p:bldP spid="11" grpId="0"/>
      <p:bldP spid="12" grpId="0"/>
      <p:bldP spid="13" grpId="0"/>
      <p:bldP spid="14" grpId="0"/>
      <p:bldP spid="15" grpId="0"/>
      <p:bldP spid="16" grpId="0"/>
      <p:bldP spid="23"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A57B90-B92C-2765-7DEE-ADAF6DEF9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7546C1F6-069C-724A-E458-73421E987ADE}"/>
              </a:ext>
            </a:extLst>
          </p:cNvPr>
          <p:cNvPicPr>
            <a:picLocks noChangeAspect="1"/>
          </p:cNvPicPr>
          <p:nvPr/>
        </p:nvPicPr>
        <p:blipFill>
          <a:blip r:embed="rId3"/>
          <a:srcRect l="2133" r="-2" b="-2"/>
          <a:stretch/>
        </p:blipFill>
        <p:spPr>
          <a:xfrm>
            <a:off x="2891956" y="1292458"/>
            <a:ext cx="7930350" cy="5084739"/>
          </a:xfrm>
          <a:prstGeom prst="rect">
            <a:avLst/>
          </a:prstGeom>
        </p:spPr>
      </p:pic>
      <p:pic>
        <p:nvPicPr>
          <p:cNvPr id="5" name="Image 4">
            <a:extLst>
              <a:ext uri="{FF2B5EF4-FFF2-40B4-BE49-F238E27FC236}">
                <a16:creationId xmlns:a16="http://schemas.microsoft.com/office/drawing/2014/main" id="{BBCAFEF6-093F-DEE9-12A2-9CD3281B5589}"/>
              </a:ext>
            </a:extLst>
          </p:cNvPr>
          <p:cNvPicPr>
            <a:picLocks noChangeAspect="1"/>
          </p:cNvPicPr>
          <p:nvPr/>
        </p:nvPicPr>
        <p:blipFill>
          <a:blip r:embed="rId4"/>
          <a:stretch>
            <a:fillRect/>
          </a:stretch>
        </p:blipFill>
        <p:spPr>
          <a:xfrm>
            <a:off x="2750504" y="1292458"/>
            <a:ext cx="8071802" cy="5084739"/>
          </a:xfrm>
          <a:prstGeom prst="rect">
            <a:avLst/>
          </a:prstGeom>
        </p:spPr>
      </p:pic>
      <p:sp>
        <p:nvSpPr>
          <p:cNvPr id="6" name="Flèche : pentagone 5">
            <a:extLst>
              <a:ext uri="{FF2B5EF4-FFF2-40B4-BE49-F238E27FC236}">
                <a16:creationId xmlns:a16="http://schemas.microsoft.com/office/drawing/2014/main" id="{3DD13744-4E29-E26B-65F6-091602F9BD7F}"/>
              </a:ext>
            </a:extLst>
          </p:cNvPr>
          <p:cNvSpPr/>
          <p:nvPr/>
        </p:nvSpPr>
        <p:spPr>
          <a:xfrm>
            <a:off x="0" y="441832"/>
            <a:ext cx="3804837" cy="639933"/>
          </a:xfrm>
          <a:prstGeom prst="homePlat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en-US" sz="2400" b="1" kern="100" dirty="0">
                <a:latin typeface="Aptos" panose="020B0004020202020204" pitchFamily="34" charset="0"/>
                <a:ea typeface="Aptos" panose="020B0004020202020204" pitchFamily="34" charset="0"/>
                <a:cs typeface="Aptos" panose="020B0004020202020204" pitchFamily="34" charset="0"/>
              </a:rPr>
              <a:t>PARCOURS</a:t>
            </a:r>
            <a:endParaRPr lang="fr-CA" sz="2400" b="1" kern="100" dirty="0">
              <a:latin typeface="Aptos" panose="020B0004020202020204" pitchFamily="34" charset="0"/>
              <a:ea typeface="Aptos" panose="020B0004020202020204" pitchFamily="34" charset="0"/>
              <a:cs typeface="Aptos" panose="020B0004020202020204" pitchFamily="34" charset="0"/>
            </a:endParaRPr>
          </a:p>
        </p:txBody>
      </p:sp>
      <p:sp>
        <p:nvSpPr>
          <p:cNvPr id="7" name="Flèche : chevron 6">
            <a:extLst>
              <a:ext uri="{FF2B5EF4-FFF2-40B4-BE49-F238E27FC236}">
                <a16:creationId xmlns:a16="http://schemas.microsoft.com/office/drawing/2014/main" id="{F70EA794-1F82-441D-29B0-FF069E13F712}"/>
              </a:ext>
            </a:extLst>
          </p:cNvPr>
          <p:cNvSpPr/>
          <p:nvPr/>
        </p:nvSpPr>
        <p:spPr>
          <a:xfrm>
            <a:off x="3906981" y="410102"/>
            <a:ext cx="1267691" cy="718913"/>
          </a:xfrm>
          <a:prstGeom prst="chevron">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endParaRPr lang="fr-FR" dirty="0">
              <a:solidFill>
                <a:schemeClr val="tx1"/>
              </a:solidFill>
            </a:endParaRPr>
          </a:p>
        </p:txBody>
      </p:sp>
      <p:sp>
        <p:nvSpPr>
          <p:cNvPr id="9" name="Flèche : pentagone 8">
            <a:hlinkClick r:id="rId5" action="ppaction://hlinksldjump"/>
            <a:extLst>
              <a:ext uri="{FF2B5EF4-FFF2-40B4-BE49-F238E27FC236}">
                <a16:creationId xmlns:a16="http://schemas.microsoft.com/office/drawing/2014/main" id="{2FD1A42A-0B5A-2AB2-16C3-B8CD2CF804AC}"/>
              </a:ext>
            </a:extLst>
          </p:cNvPr>
          <p:cNvSpPr/>
          <p:nvPr/>
        </p:nvSpPr>
        <p:spPr>
          <a:xfrm>
            <a:off x="0" y="0"/>
            <a:ext cx="2626469" cy="448071"/>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MIS À JOUR</a:t>
            </a:r>
            <a:endParaRPr lang="fr-FR" dirty="0"/>
          </a:p>
        </p:txBody>
      </p:sp>
    </p:spTree>
    <p:extLst>
      <p:ext uri="{BB962C8B-B14F-4D97-AF65-F5344CB8AC3E}">
        <p14:creationId xmlns:p14="http://schemas.microsoft.com/office/powerpoint/2010/main" val="328480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7B99AD-717A-919A-2232-E324BE18A815}"/>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39BE47A-D066-4BCD-2229-6E537C6E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AFDBAAC-3CD2-915B-62C4-ED9D189DD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èche : pentagone 6">
            <a:extLst>
              <a:ext uri="{FF2B5EF4-FFF2-40B4-BE49-F238E27FC236}">
                <a16:creationId xmlns:a16="http://schemas.microsoft.com/office/drawing/2014/main" id="{22D747FB-D23A-4608-6E6B-FA2889CEA1F7}"/>
              </a:ext>
            </a:extLst>
          </p:cNvPr>
          <p:cNvSpPr/>
          <p:nvPr/>
        </p:nvSpPr>
        <p:spPr>
          <a:xfrm>
            <a:off x="0" y="441832"/>
            <a:ext cx="3804837" cy="639933"/>
          </a:xfrm>
          <a:prstGeom prst="homePlat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en-US" sz="2400" b="1" kern="100" dirty="0">
                <a:latin typeface="Aptos" panose="020B0004020202020204" pitchFamily="34" charset="0"/>
                <a:ea typeface="Aptos" panose="020B0004020202020204" pitchFamily="34" charset="0"/>
                <a:cs typeface="Aptos" panose="020B0004020202020204" pitchFamily="34" charset="0"/>
              </a:rPr>
              <a:t>Conclusion</a:t>
            </a:r>
            <a:endParaRPr lang="fr-CA" sz="2400" b="1" kern="100" dirty="0">
              <a:latin typeface="Aptos" panose="020B0004020202020204" pitchFamily="34" charset="0"/>
              <a:ea typeface="Aptos" panose="020B0004020202020204" pitchFamily="34" charset="0"/>
              <a:cs typeface="Aptos" panose="020B0004020202020204" pitchFamily="34" charset="0"/>
            </a:endParaRPr>
          </a:p>
        </p:txBody>
      </p:sp>
      <p:sp>
        <p:nvSpPr>
          <p:cNvPr id="8" name="Flèche : chevron 7">
            <a:extLst>
              <a:ext uri="{FF2B5EF4-FFF2-40B4-BE49-F238E27FC236}">
                <a16:creationId xmlns:a16="http://schemas.microsoft.com/office/drawing/2014/main" id="{69240D95-BD90-1E11-AD46-9AB5128F70D6}"/>
              </a:ext>
            </a:extLst>
          </p:cNvPr>
          <p:cNvSpPr/>
          <p:nvPr/>
        </p:nvSpPr>
        <p:spPr>
          <a:xfrm>
            <a:off x="3906981" y="410102"/>
            <a:ext cx="1267691" cy="718913"/>
          </a:xfrm>
          <a:prstGeom prst="chevr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endParaRPr lang="fr-FR" dirty="0">
              <a:solidFill>
                <a:schemeClr val="tx1"/>
              </a:solidFill>
            </a:endParaRPr>
          </a:p>
        </p:txBody>
      </p:sp>
      <p:sp>
        <p:nvSpPr>
          <p:cNvPr id="9" name="Flèche : pentagone 8">
            <a:hlinkClick r:id="rId3" action="ppaction://hlinksldjump"/>
            <a:extLst>
              <a:ext uri="{FF2B5EF4-FFF2-40B4-BE49-F238E27FC236}">
                <a16:creationId xmlns:a16="http://schemas.microsoft.com/office/drawing/2014/main" id="{B7462215-E1F7-D997-B707-3FF61D616C56}"/>
              </a:ext>
            </a:extLst>
          </p:cNvPr>
          <p:cNvSpPr/>
          <p:nvPr/>
        </p:nvSpPr>
        <p:spPr>
          <a:xfrm>
            <a:off x="0" y="0"/>
            <a:ext cx="2626469" cy="448071"/>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MIS À JOUR</a:t>
            </a:r>
            <a:endParaRPr lang="fr-FR" dirty="0"/>
          </a:p>
        </p:txBody>
      </p:sp>
      <p:sp>
        <p:nvSpPr>
          <p:cNvPr id="12" name="Pentagone 11">
            <a:extLst>
              <a:ext uri="{FF2B5EF4-FFF2-40B4-BE49-F238E27FC236}">
                <a16:creationId xmlns:a16="http://schemas.microsoft.com/office/drawing/2014/main" id="{E61DD00A-2C9E-D813-51E6-B9B61FB831A8}"/>
              </a:ext>
            </a:extLst>
          </p:cNvPr>
          <p:cNvSpPr/>
          <p:nvPr/>
        </p:nvSpPr>
        <p:spPr>
          <a:xfrm>
            <a:off x="3906980" y="1991027"/>
            <a:ext cx="4684569" cy="3923998"/>
          </a:xfrm>
          <a:prstGeom prst="pentagon">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entagone 12">
            <a:extLst>
              <a:ext uri="{FF2B5EF4-FFF2-40B4-BE49-F238E27FC236}">
                <a16:creationId xmlns:a16="http://schemas.microsoft.com/office/drawing/2014/main" id="{6BAFF336-0962-459D-6D3B-50C52C1E62DB}"/>
              </a:ext>
            </a:extLst>
          </p:cNvPr>
          <p:cNvSpPr/>
          <p:nvPr/>
        </p:nvSpPr>
        <p:spPr>
          <a:xfrm rot="10800000">
            <a:off x="3804835" y="2209800"/>
            <a:ext cx="4867273" cy="4114799"/>
          </a:xfrm>
          <a:prstGeom prst="pentagon">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5" name="Groupe 34">
            <a:extLst>
              <a:ext uri="{FF2B5EF4-FFF2-40B4-BE49-F238E27FC236}">
                <a16:creationId xmlns:a16="http://schemas.microsoft.com/office/drawing/2014/main" id="{F65E00FE-A6B0-5508-074B-D6CC398FAF39}"/>
              </a:ext>
            </a:extLst>
          </p:cNvPr>
          <p:cNvGrpSpPr/>
          <p:nvPr/>
        </p:nvGrpSpPr>
        <p:grpSpPr>
          <a:xfrm>
            <a:off x="13484300" y="-16408193"/>
            <a:ext cx="10968050" cy="26076901"/>
            <a:chOff x="13484300" y="-16408193"/>
            <a:chExt cx="10968050" cy="26076901"/>
          </a:xfrm>
        </p:grpSpPr>
        <p:sp>
          <p:nvSpPr>
            <p:cNvPr id="30" name="Rectangle 29">
              <a:extLst>
                <a:ext uri="{FF2B5EF4-FFF2-40B4-BE49-F238E27FC236}">
                  <a16:creationId xmlns:a16="http://schemas.microsoft.com/office/drawing/2014/main" id="{718CC011-DA79-4F01-80D3-050AE2FEE04E}"/>
                </a:ext>
              </a:extLst>
            </p:cNvPr>
            <p:cNvSpPr/>
            <p:nvPr/>
          </p:nvSpPr>
          <p:spPr>
            <a:xfrm rot="19557747">
              <a:off x="13484300" y="-10324863"/>
              <a:ext cx="8346099" cy="152067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03150B08-139F-125B-DCEF-278AD424E24C}"/>
                </a:ext>
              </a:extLst>
            </p:cNvPr>
            <p:cNvSpPr/>
            <p:nvPr/>
          </p:nvSpPr>
          <p:spPr>
            <a:xfrm rot="19557747">
              <a:off x="15751811" y="-13016099"/>
              <a:ext cx="8346099" cy="2268480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ECAB7374-7E8B-4EF3-1855-215FE1A76E3C}"/>
                </a:ext>
              </a:extLst>
            </p:cNvPr>
            <p:cNvSpPr/>
            <p:nvPr/>
          </p:nvSpPr>
          <p:spPr>
            <a:xfrm rot="19557747">
              <a:off x="16106251" y="-16408193"/>
              <a:ext cx="8346099" cy="256832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Rectangle 32">
            <a:extLst>
              <a:ext uri="{FF2B5EF4-FFF2-40B4-BE49-F238E27FC236}">
                <a16:creationId xmlns:a16="http://schemas.microsoft.com/office/drawing/2014/main" id="{6F628B77-6AED-8576-0660-0DA6813908A4}"/>
              </a:ext>
            </a:extLst>
          </p:cNvPr>
          <p:cNvSpPr/>
          <p:nvPr/>
        </p:nvSpPr>
        <p:spPr>
          <a:xfrm rot="19557747">
            <a:off x="12006034" y="-15863905"/>
            <a:ext cx="8346099" cy="3326692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Organigramme : Connecteur 33">
            <a:extLst>
              <a:ext uri="{FF2B5EF4-FFF2-40B4-BE49-F238E27FC236}">
                <a16:creationId xmlns:a16="http://schemas.microsoft.com/office/drawing/2014/main" id="{1D07B1AC-6315-EB04-4145-5D569A47B7D9}"/>
              </a:ext>
            </a:extLst>
          </p:cNvPr>
          <p:cNvSpPr/>
          <p:nvPr/>
        </p:nvSpPr>
        <p:spPr>
          <a:xfrm>
            <a:off x="9654608" y="-2207092"/>
            <a:ext cx="5415484" cy="5234388"/>
          </a:xfrm>
          <a:prstGeom prst="flowChartConnector">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85B1E613-1D6B-42C2-A64F-38C8CA83FE94}"/>
              </a:ext>
            </a:extLst>
          </p:cNvPr>
          <p:cNvSpPr/>
          <p:nvPr/>
        </p:nvSpPr>
        <p:spPr>
          <a:xfrm>
            <a:off x="1714073" y="2929199"/>
            <a:ext cx="9070382" cy="2230197"/>
          </a:xfrm>
          <a:prstGeom prst="roundRect">
            <a:avLst/>
          </a:prstGeom>
          <a:solidFill>
            <a:srgbClr val="00B05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Conclusion</a:t>
            </a:r>
            <a:endParaRPr lang="fr-FR" sz="3600" b="1" dirty="0"/>
          </a:p>
        </p:txBody>
      </p:sp>
    </p:spTree>
    <p:extLst>
      <p:ext uri="{BB962C8B-B14F-4D97-AF65-F5344CB8AC3E}">
        <p14:creationId xmlns:p14="http://schemas.microsoft.com/office/powerpoint/2010/main" val="18641803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0-#ppt_w/2"/>
                                          </p:val>
                                        </p:tav>
                                        <p:tav tm="100000">
                                          <p:val>
                                            <p:strVal val="#ppt_x"/>
                                          </p:val>
                                        </p:tav>
                                      </p:tavLst>
                                    </p:anim>
                                    <p:anim calcmode="lin" valueType="num">
                                      <p:cBhvr additive="base">
                                        <p:cTn id="12" dur="1000" fill="hold"/>
                                        <p:tgtEl>
                                          <p:spTgt spid="3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2"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250" fill="hold"/>
                                        <p:tgtEl>
                                          <p:spTgt spid="33"/>
                                        </p:tgtEl>
                                        <p:attrNameLst>
                                          <p:attrName>ppt_x</p:attrName>
                                        </p:attrNameLst>
                                      </p:cBhvr>
                                      <p:tavLst>
                                        <p:tav tm="0">
                                          <p:val>
                                            <p:strVal val="0-#ppt_w/2"/>
                                          </p:val>
                                        </p:tav>
                                        <p:tav tm="100000">
                                          <p:val>
                                            <p:strVal val="#ppt_x"/>
                                          </p:val>
                                        </p:tav>
                                      </p:tavLst>
                                    </p:anim>
                                    <p:anim calcmode="lin" valueType="num">
                                      <p:cBhvr additive="base">
                                        <p:cTn id="17" dur="250" fill="hold"/>
                                        <p:tgtEl>
                                          <p:spTgt spid="33"/>
                                        </p:tgtEl>
                                        <p:attrNameLst>
                                          <p:attrName>ppt_y</p:attrName>
                                        </p:attrNameLst>
                                      </p:cBhvr>
                                      <p:tavLst>
                                        <p:tav tm="0">
                                          <p:val>
                                            <p:strVal val="1+#ppt_h/2"/>
                                          </p:val>
                                        </p:tav>
                                        <p:tav tm="100000">
                                          <p:val>
                                            <p:strVal val="#ppt_y"/>
                                          </p:val>
                                        </p:tav>
                                      </p:tavLst>
                                    </p:anim>
                                  </p:childTnLst>
                                </p:cTn>
                              </p:par>
                            </p:childTnLst>
                          </p:cTn>
                        </p:par>
                        <p:par>
                          <p:cTn id="18" fill="hold">
                            <p:stCondLst>
                              <p:cond delay="1250"/>
                            </p:stCondLst>
                            <p:childTnLst>
                              <p:par>
                                <p:cTn id="19" presetID="16" presetClass="entr" presetSubtype="21"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barn(inVertical)">
                                      <p:cBhvr>
                                        <p:cTn id="21" dur="500"/>
                                        <p:tgtEl>
                                          <p:spTgt spid="3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inVertical)">
                                      <p:cBhvr>
                                        <p:cTn id="24" dur="500"/>
                                        <p:tgtEl>
                                          <p:spTgt spid="36"/>
                                        </p:tgtEl>
                                      </p:cBhvr>
                                    </p:animEffect>
                                  </p:childTnLst>
                                </p:cTn>
                              </p:par>
                            </p:childTnLst>
                          </p:cTn>
                        </p:par>
                        <p:par>
                          <p:cTn id="25" fill="hold">
                            <p:stCondLst>
                              <p:cond delay="1750"/>
                            </p:stCondLst>
                            <p:childTnLst>
                              <p:par>
                                <p:cTn id="26" presetID="21"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heel(1)">
                                      <p:cBhvr>
                                        <p:cTn id="28" dur="1000"/>
                                        <p:tgtEl>
                                          <p:spTgt spid="13"/>
                                        </p:tgtEl>
                                      </p:cBhvr>
                                    </p:animEffect>
                                  </p:childTnLst>
                                </p:cTn>
                              </p:par>
                            </p:childTnLst>
                          </p:cTn>
                        </p:par>
                        <p:par>
                          <p:cTn id="29" fill="hold">
                            <p:stCondLst>
                              <p:cond delay="2750"/>
                            </p:stCondLst>
                            <p:childTnLst>
                              <p:par>
                                <p:cTn id="30" presetID="21" presetClass="entr" presetSubtype="2"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heel(2)">
                                      <p:cBhvr>
                                        <p:cTn id="3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33" grpId="0" animBg="1"/>
      <p:bldP spid="34"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98352F-64D9-4C46-1DBF-FAC892C49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1D79F4B-A3F7-8606-F2C5-C422793B2201}"/>
              </a:ext>
            </a:extLst>
          </p:cNvPr>
          <p:cNvSpPr>
            <a:spLocks noGrp="1"/>
          </p:cNvSpPr>
          <p:nvPr>
            <p:ph type="title"/>
          </p:nvPr>
        </p:nvSpPr>
        <p:spPr>
          <a:xfrm>
            <a:off x="609601" y="5671751"/>
            <a:ext cx="3085070" cy="551842"/>
          </a:xfrm>
        </p:spPr>
        <p:txBody>
          <a:bodyPr anchor="b">
            <a:normAutofit fontScale="90000"/>
          </a:bodyPr>
          <a:lstStyle/>
          <a:p>
            <a:r>
              <a:rPr lang="en-US" dirty="0"/>
              <a:t>R</a:t>
            </a:r>
            <a:r>
              <a:rPr lang="fr-FR" dirty="0"/>
              <a:t>é</a:t>
            </a:r>
            <a:r>
              <a:rPr lang="en-US" dirty="0" err="1"/>
              <a:t>férences</a:t>
            </a:r>
            <a:endParaRPr lang="fr-FR" dirty="0"/>
          </a:p>
        </p:txBody>
      </p:sp>
      <p:sp>
        <p:nvSpPr>
          <p:cNvPr id="3" name="Espace réservé du contenu 2">
            <a:extLst>
              <a:ext uri="{FF2B5EF4-FFF2-40B4-BE49-F238E27FC236}">
                <a16:creationId xmlns:a16="http://schemas.microsoft.com/office/drawing/2014/main" id="{9E2A9252-0223-CF46-6008-1298B9E13A0C}"/>
              </a:ext>
            </a:extLst>
          </p:cNvPr>
          <p:cNvSpPr>
            <a:spLocks noGrp="1"/>
          </p:cNvSpPr>
          <p:nvPr>
            <p:ph idx="1"/>
          </p:nvPr>
        </p:nvSpPr>
        <p:spPr>
          <a:xfrm>
            <a:off x="3805881" y="420130"/>
            <a:ext cx="7515263" cy="5803463"/>
          </a:xfrm>
        </p:spPr>
        <p:txBody>
          <a:bodyPr>
            <a:normAutofit fontScale="62500" lnSpcReduction="20000"/>
          </a:bodyPr>
          <a:lstStyle/>
          <a:p>
            <a:r>
              <a:rPr lang="fr-CA" sz="1800" b="0" i="0" dirty="0">
                <a:solidFill>
                  <a:schemeClr val="tx1"/>
                </a:solidFill>
                <a:effectLst/>
                <a:latin typeface="Calibri" panose="020F0502020204030204" pitchFamily="34" charset="0"/>
              </a:rPr>
              <a:t>•	</a:t>
            </a:r>
            <a:r>
              <a:rPr lang="fr-CA" sz="1800" b="0" i="0" dirty="0" err="1">
                <a:solidFill>
                  <a:schemeClr val="tx1"/>
                </a:solidFill>
                <a:effectLst/>
                <a:latin typeface="Calibri" panose="020F0502020204030204" pitchFamily="34" charset="0"/>
              </a:rPr>
              <a:t>Doffman</a:t>
            </a:r>
            <a:r>
              <a:rPr lang="fr-CA" sz="1800" b="0" i="0" dirty="0">
                <a:solidFill>
                  <a:schemeClr val="tx1"/>
                </a:solidFill>
                <a:effectLst/>
                <a:latin typeface="Calibri" panose="020F0502020204030204" pitchFamily="34" charset="0"/>
              </a:rPr>
              <a:t>, Zack, « </a:t>
            </a:r>
            <a:r>
              <a:rPr lang="fr-CA" sz="1800" b="0" i="0" dirty="0" err="1">
                <a:solidFill>
                  <a:schemeClr val="tx1"/>
                </a:solidFill>
                <a:effectLst/>
                <a:latin typeface="Calibri" panose="020F0502020204030204" pitchFamily="34" charset="0"/>
              </a:rPr>
              <a:t>microsoft</a:t>
            </a:r>
            <a:r>
              <a:rPr lang="fr-CA" sz="1800" b="0" i="0" dirty="0">
                <a:solidFill>
                  <a:schemeClr val="tx1"/>
                </a:solidFill>
                <a:effectLst/>
                <a:latin typeface="Calibri" panose="020F0502020204030204" pitchFamily="34" charset="0"/>
              </a:rPr>
              <a:t>-</a:t>
            </a:r>
            <a:r>
              <a:rPr lang="fr-CA" sz="1800" b="0" i="0" dirty="0" err="1">
                <a:solidFill>
                  <a:schemeClr val="tx1"/>
                </a:solidFill>
                <a:effectLst/>
                <a:latin typeface="Calibri" panose="020F0502020204030204" pitchFamily="34" charset="0"/>
              </a:rPr>
              <a:t>confirms</a:t>
            </a:r>
            <a:r>
              <a:rPr lang="fr-CA" sz="1800" b="0" i="0" dirty="0">
                <a:solidFill>
                  <a:schemeClr val="tx1"/>
                </a:solidFill>
                <a:effectLst/>
                <a:latin typeface="Calibri" panose="020F0502020204030204" pitchFamily="34" charset="0"/>
              </a:rPr>
              <a:t>-</a:t>
            </a:r>
            <a:r>
              <a:rPr lang="fr-CA" sz="1800" b="0" i="0" dirty="0" err="1">
                <a:solidFill>
                  <a:schemeClr val="tx1"/>
                </a:solidFill>
                <a:effectLst/>
                <a:latin typeface="Calibri" panose="020F0502020204030204" pitchFamily="34" charset="0"/>
              </a:rPr>
              <a:t>windows</a:t>
            </a:r>
            <a:r>
              <a:rPr lang="fr-CA" sz="1800" b="0" i="0" dirty="0">
                <a:solidFill>
                  <a:schemeClr val="tx1"/>
                </a:solidFill>
                <a:effectLst/>
                <a:latin typeface="Calibri" panose="020F0502020204030204" pitchFamily="34" charset="0"/>
              </a:rPr>
              <a:t>-update-</a:t>
            </a:r>
            <a:r>
              <a:rPr lang="fr-CA" sz="1800" b="0" i="0" dirty="0" err="1">
                <a:solidFill>
                  <a:schemeClr val="tx1"/>
                </a:solidFill>
                <a:effectLst/>
                <a:latin typeface="Calibri" panose="020F0502020204030204" pitchFamily="34" charset="0"/>
              </a:rPr>
              <a:t>mistake</a:t>
            </a:r>
            <a:r>
              <a:rPr lang="fr-CA" sz="1800" b="0" i="0" dirty="0">
                <a:solidFill>
                  <a:schemeClr val="tx1"/>
                </a:solidFill>
                <a:effectLst/>
                <a:latin typeface="Calibri" panose="020F0502020204030204" pitchFamily="34" charset="0"/>
              </a:rPr>
              <a:t>-</a:t>
            </a:r>
            <a:r>
              <a:rPr lang="fr-CA" sz="1800" b="0" i="0" dirty="0" err="1">
                <a:solidFill>
                  <a:schemeClr val="tx1"/>
                </a:solidFill>
                <a:effectLst/>
                <a:latin typeface="Calibri" panose="020F0502020204030204" pitchFamily="34" charset="0"/>
              </a:rPr>
              <a:t>what</a:t>
            </a:r>
            <a:r>
              <a:rPr lang="fr-CA" sz="1800" b="0" i="0" dirty="0">
                <a:solidFill>
                  <a:schemeClr val="tx1"/>
                </a:solidFill>
                <a:effectLst/>
                <a:latin typeface="Calibri" panose="020F0502020204030204" pitchFamily="34" charset="0"/>
              </a:rPr>
              <a:t>-</a:t>
            </a:r>
            <a:r>
              <a:rPr lang="fr-CA" sz="1800" b="0" i="0" dirty="0" err="1">
                <a:solidFill>
                  <a:schemeClr val="tx1"/>
                </a:solidFill>
                <a:effectLst/>
                <a:latin typeface="Calibri" panose="020F0502020204030204" pitchFamily="34" charset="0"/>
              </a:rPr>
              <a:t>you</a:t>
            </a:r>
            <a:r>
              <a:rPr lang="fr-CA" sz="1800" b="0" i="0" dirty="0">
                <a:solidFill>
                  <a:schemeClr val="tx1"/>
                </a:solidFill>
                <a:effectLst/>
                <a:latin typeface="Calibri" panose="020F0502020204030204" pitchFamily="34" charset="0"/>
              </a:rPr>
              <a:t>-do-</a:t>
            </a:r>
            <a:r>
              <a:rPr lang="fr-CA" sz="1800" b="0" i="0" dirty="0" err="1">
                <a:solidFill>
                  <a:schemeClr val="tx1"/>
                </a:solidFill>
                <a:effectLst/>
                <a:latin typeface="Calibri" panose="020F0502020204030204" pitchFamily="34" charset="0"/>
              </a:rPr>
              <a:t>now</a:t>
            </a:r>
            <a:r>
              <a:rPr lang="fr-CA" sz="1800" b="0" i="0" dirty="0">
                <a:solidFill>
                  <a:schemeClr val="tx1"/>
                </a:solidFill>
                <a:effectLst/>
                <a:latin typeface="Calibri" panose="020F0502020204030204" pitchFamily="34" charset="0"/>
              </a:rPr>
              <a:t> », sur le site Forbes, 17 mars 2025, https://www.forbes.com/sites/zakdoffman/2025/03/17/microsoft-confirms-windows-update-mistake-what-you-do-now/, (consulté le 15 avril 2025)</a:t>
            </a:r>
          </a:p>
          <a:p>
            <a:r>
              <a:rPr lang="fr-CA" sz="1800" b="0" i="0" dirty="0">
                <a:solidFill>
                  <a:schemeClr val="tx1"/>
                </a:solidFill>
                <a:effectLst/>
                <a:latin typeface="Calibri" panose="020F0502020204030204" pitchFamily="34" charset="0"/>
              </a:rPr>
              <a:t>	A été utilisé lors de la présentation afin de pouvoir montrer les difficultés de démarrage ou d’installation de versions Aussi bien Windows 10 que Windows 11. </a:t>
            </a:r>
          </a:p>
          <a:p>
            <a:r>
              <a:rPr lang="fr-CA" sz="1800" b="0" i="0" dirty="0">
                <a:solidFill>
                  <a:schemeClr val="tx1"/>
                </a:solidFill>
                <a:effectLst/>
                <a:latin typeface="Calibri" panose="020F0502020204030204" pitchFamily="34" charset="0"/>
              </a:rPr>
              <a:t>•	</a:t>
            </a:r>
            <a:r>
              <a:rPr lang="fr-CA" sz="1800" b="0" i="0" dirty="0" err="1">
                <a:solidFill>
                  <a:schemeClr val="tx1"/>
                </a:solidFill>
                <a:effectLst/>
                <a:latin typeface="Calibri" panose="020F0502020204030204" pitchFamily="34" charset="0"/>
              </a:rPr>
              <a:t>Doffman</a:t>
            </a:r>
            <a:r>
              <a:rPr lang="fr-CA" sz="1800" b="0" i="0" dirty="0">
                <a:solidFill>
                  <a:schemeClr val="tx1"/>
                </a:solidFill>
                <a:effectLst/>
                <a:latin typeface="Calibri" panose="020F0502020204030204" pitchFamily="34" charset="0"/>
              </a:rPr>
              <a:t>, Zack, « </a:t>
            </a:r>
            <a:r>
              <a:rPr lang="fr-CA" sz="1800" b="0" i="0" dirty="0" err="1">
                <a:solidFill>
                  <a:schemeClr val="tx1"/>
                </a:solidFill>
                <a:effectLst/>
                <a:latin typeface="Calibri" panose="020F0502020204030204" pitchFamily="34" charset="0"/>
              </a:rPr>
              <a:t>microsoft</a:t>
            </a:r>
            <a:r>
              <a:rPr lang="fr-CA" sz="1800" b="0" i="0" dirty="0">
                <a:solidFill>
                  <a:schemeClr val="tx1"/>
                </a:solidFill>
                <a:effectLst/>
                <a:latin typeface="Calibri" panose="020F0502020204030204" pitchFamily="34" charset="0"/>
              </a:rPr>
              <a:t>-</a:t>
            </a:r>
            <a:r>
              <a:rPr lang="fr-CA" sz="1800" b="0" i="0" dirty="0" err="1">
                <a:solidFill>
                  <a:schemeClr val="tx1"/>
                </a:solidFill>
                <a:effectLst/>
                <a:latin typeface="Calibri" panose="020F0502020204030204" pitchFamily="34" charset="0"/>
              </a:rPr>
              <a:t>install</a:t>
            </a:r>
            <a:r>
              <a:rPr lang="fr-CA" sz="1800" b="0" i="0" dirty="0">
                <a:solidFill>
                  <a:schemeClr val="tx1"/>
                </a:solidFill>
                <a:effectLst/>
                <a:latin typeface="Calibri" panose="020F0502020204030204" pitchFamily="34" charset="0"/>
              </a:rPr>
              <a:t>-fails-new-update-breaks-</a:t>
            </a:r>
            <a:r>
              <a:rPr lang="fr-CA" sz="1800" b="0" i="0" dirty="0" err="1">
                <a:solidFill>
                  <a:schemeClr val="tx1"/>
                </a:solidFill>
                <a:effectLst/>
                <a:latin typeface="Calibri" panose="020F0502020204030204" pitchFamily="34" charset="0"/>
              </a:rPr>
              <a:t>windows</a:t>
            </a:r>
            <a:r>
              <a:rPr lang="fr-CA" sz="1800" b="0" i="0" dirty="0">
                <a:solidFill>
                  <a:schemeClr val="tx1"/>
                </a:solidFill>
                <a:effectLst/>
                <a:latin typeface="Calibri" panose="020F0502020204030204" pitchFamily="34" charset="0"/>
              </a:rPr>
              <a:t> », sur le site Forbes, 14 mars 2025, https://www.forbes.com/sites/zakdoffman/2025/03/14/microsoft-install-fails-new-update-breaks-windows/, (consulté le 15 avril 2025)</a:t>
            </a:r>
          </a:p>
          <a:p>
            <a:r>
              <a:rPr lang="fr-CA" sz="1800" b="0" i="0" dirty="0">
                <a:solidFill>
                  <a:schemeClr val="tx1"/>
                </a:solidFill>
                <a:effectLst/>
                <a:latin typeface="Calibri" panose="020F0502020204030204" pitchFamily="34" charset="0"/>
              </a:rPr>
              <a:t>•	A été utilisée lors de la citation concernant les désinstallations de Microsoft </a:t>
            </a:r>
            <a:r>
              <a:rPr lang="fr-CA" sz="1800" b="0" i="0" dirty="0" err="1">
                <a:solidFill>
                  <a:schemeClr val="tx1"/>
                </a:solidFill>
                <a:effectLst/>
                <a:latin typeface="Calibri" panose="020F0502020204030204" pitchFamily="34" charset="0"/>
              </a:rPr>
              <a:t>Copilot</a:t>
            </a:r>
            <a:r>
              <a:rPr lang="fr-CA" sz="1800" b="0" i="0" dirty="0">
                <a:solidFill>
                  <a:schemeClr val="tx1"/>
                </a:solidFill>
                <a:effectLst/>
                <a:latin typeface="Calibri" panose="020F0502020204030204" pitchFamily="34" charset="0"/>
              </a:rPr>
              <a:t>+. La citation de la mise à jour KB5053606 a été mentionnée lors de la présentation. Les détails des difficultés expérimentées lors de l’installation des versions, les critiques fassent aux limites perçues de la nouvelle marque, la part du marché en action. </a:t>
            </a:r>
          </a:p>
          <a:p>
            <a:r>
              <a:rPr lang="fr-CA" sz="1800" b="0" i="0" dirty="0">
                <a:solidFill>
                  <a:schemeClr val="tx1"/>
                </a:solidFill>
                <a:effectLst/>
                <a:latin typeface="Calibri" panose="020F0502020204030204" pitchFamily="34" charset="0"/>
              </a:rPr>
              <a:t>•	</a:t>
            </a:r>
            <a:r>
              <a:rPr lang="fr-CA" sz="1800" b="0" i="0" dirty="0" err="1">
                <a:solidFill>
                  <a:schemeClr val="tx1"/>
                </a:solidFill>
                <a:effectLst/>
                <a:latin typeface="Calibri" panose="020F0502020204030204" pitchFamily="34" charset="0"/>
              </a:rPr>
              <a:t>Winder</a:t>
            </a:r>
            <a:r>
              <a:rPr lang="fr-CA" sz="1800" b="0" i="0" dirty="0">
                <a:solidFill>
                  <a:schemeClr val="tx1"/>
                </a:solidFill>
                <a:effectLst/>
                <a:latin typeface="Calibri" panose="020F0502020204030204" pitchFamily="34" charset="0"/>
              </a:rPr>
              <a:t>, </a:t>
            </a:r>
            <a:r>
              <a:rPr lang="fr-CA" sz="1800" b="0" i="0" dirty="0" err="1">
                <a:solidFill>
                  <a:schemeClr val="tx1"/>
                </a:solidFill>
                <a:effectLst/>
                <a:latin typeface="Calibri" panose="020F0502020204030204" pitchFamily="34" charset="0"/>
              </a:rPr>
              <a:t>Davey</a:t>
            </a:r>
            <a:r>
              <a:rPr lang="fr-CA" sz="1800" b="0" i="0" dirty="0">
                <a:solidFill>
                  <a:schemeClr val="tx1"/>
                </a:solidFill>
                <a:effectLst/>
                <a:latin typeface="Calibri" panose="020F0502020204030204" pitchFamily="34" charset="0"/>
              </a:rPr>
              <a:t>, « windows-security-function-bypassed-by-new-0-day-threat-microsoft-says », sur le site Forbes, 11 septembre 2024, https://www.forbes.com/sites/daveywinder/2024/09/11/windows-security-function-bypassed-by-new-0-day-threat-microsoft-says/, (consulté le 15 avril 2025)</a:t>
            </a:r>
          </a:p>
          <a:p>
            <a:r>
              <a:rPr lang="fr-CA" sz="1800" b="0" i="0" dirty="0">
                <a:solidFill>
                  <a:schemeClr val="tx1"/>
                </a:solidFill>
                <a:effectLst/>
                <a:latin typeface="Calibri" panose="020F0502020204030204" pitchFamily="34" charset="0"/>
              </a:rPr>
              <a:t>	Il s’agit des différentes vulnérabilités découvertes en 2024. A été utile lors de la présentation des différentes mises à jour et des vulnérabilités. Il s’agit respectivement des vulnérabilités CVE-2024-38226, tentative de contournement d’importantes fonctionnalités liées à la sécurité (faille de sécurité) par l’intermédiaire Microsoft Publisher (liées à l’usage des Macros) mentionnée par </a:t>
            </a:r>
            <a:r>
              <a:rPr lang="fr-CA" sz="1800" b="0" i="0" dirty="0" err="1">
                <a:solidFill>
                  <a:schemeClr val="tx1"/>
                </a:solidFill>
                <a:effectLst/>
                <a:latin typeface="Calibri" panose="020F0502020204030204" pitchFamily="34" charset="0"/>
              </a:rPr>
              <a:t>Satnam</a:t>
            </a:r>
            <a:r>
              <a:rPr lang="fr-CA" sz="1800" b="0" i="0" dirty="0">
                <a:solidFill>
                  <a:schemeClr val="tx1"/>
                </a:solidFill>
                <a:effectLst/>
                <a:latin typeface="Calibri" panose="020F0502020204030204" pitchFamily="34" charset="0"/>
              </a:rPr>
              <a:t> Narang, ingénieur de recherche senior chez Tenable et CVE-2024-38217, vulnérabilité permettant à un attaquant de dissimuler les messages d’avertissement de vulnérabilités présentes dans un fichier, lors de la tentative de lecture d’un fichier (mentionné par Saeed Abbasi, responsable de la recherche sur les vulnérabilités au sein de l'unité de recherche sur les menaces de Qualys). Il y est mentionné entre autres les mises à jour du patch Tuesday de 2014 et les annonces </a:t>
            </a:r>
            <a:r>
              <a:rPr lang="fr-CA" sz="1800" b="0" i="0" dirty="0" err="1">
                <a:solidFill>
                  <a:schemeClr val="tx1"/>
                </a:solidFill>
                <a:effectLst/>
                <a:latin typeface="Calibri" panose="020F0502020204030204" pitchFamily="34" charset="0"/>
              </a:rPr>
              <a:t>zero-day</a:t>
            </a:r>
            <a:r>
              <a:rPr lang="fr-CA" sz="1800" b="0" i="0" dirty="0">
                <a:solidFill>
                  <a:schemeClr val="tx1"/>
                </a:solidFill>
                <a:effectLst/>
                <a:latin typeface="Calibri" panose="020F0502020204030204" pitchFamily="34" charset="0"/>
              </a:rPr>
              <a:t> de l’année.  La pertinence de l’article a permis de noter la présence de base de donnée de référence concernant les vulnérabilités. </a:t>
            </a:r>
          </a:p>
          <a:p>
            <a:r>
              <a:rPr lang="fr-CA" sz="1800" b="0" i="0" dirty="0">
                <a:solidFill>
                  <a:schemeClr val="tx1"/>
                </a:solidFill>
                <a:effectLst/>
                <a:latin typeface="Calibri" panose="020F0502020204030204" pitchFamily="34" charset="0"/>
              </a:rPr>
              <a:t>•	</a:t>
            </a:r>
            <a:r>
              <a:rPr lang="fr-CA" sz="1800" b="0" i="0" dirty="0" err="1">
                <a:solidFill>
                  <a:schemeClr val="tx1"/>
                </a:solidFill>
                <a:effectLst/>
                <a:latin typeface="Calibri" panose="020F0502020204030204" pitchFamily="34" charset="0"/>
              </a:rPr>
              <a:t>Millman</a:t>
            </a:r>
            <a:r>
              <a:rPr lang="fr-CA" sz="1800" b="0" i="0" dirty="0">
                <a:solidFill>
                  <a:schemeClr val="tx1"/>
                </a:solidFill>
                <a:effectLst/>
                <a:latin typeface="Calibri" panose="020F0502020204030204" pitchFamily="34" charset="0"/>
              </a:rPr>
              <a:t>, René, « 17-windows-10-problems-and-how-to-fix-them », sur le site </a:t>
            </a:r>
            <a:r>
              <a:rPr lang="fr-CA" sz="1800" b="0" i="0" dirty="0" err="1">
                <a:solidFill>
                  <a:schemeClr val="tx1"/>
                </a:solidFill>
                <a:effectLst/>
                <a:latin typeface="Calibri" panose="020F0502020204030204" pitchFamily="34" charset="0"/>
              </a:rPr>
              <a:t>zdnet</a:t>
            </a:r>
            <a:r>
              <a:rPr lang="fr-CA" sz="1800" b="0" i="0" dirty="0">
                <a:solidFill>
                  <a:schemeClr val="tx1"/>
                </a:solidFill>
                <a:effectLst/>
                <a:latin typeface="Calibri" panose="020F0502020204030204" pitchFamily="34" charset="0"/>
              </a:rPr>
              <a:t>, 4 novembre 2024, https://www.itpro.com/operating-systems/25802/17-windows-10-problems-and-how-to-fix-them, (consulté le 15 avril 2025)</a:t>
            </a:r>
          </a:p>
        </p:txBody>
      </p:sp>
    </p:spTree>
    <p:extLst>
      <p:ext uri="{BB962C8B-B14F-4D97-AF65-F5344CB8AC3E}">
        <p14:creationId xmlns:p14="http://schemas.microsoft.com/office/powerpoint/2010/main" val="3168257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CC9F97-6FD3-70E6-255C-A54AA44334D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772D00-71FA-6A87-7D5C-75C0F5828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0C93B4FF-9396-D783-4A19-4813FF914AF4}"/>
              </a:ext>
            </a:extLst>
          </p:cNvPr>
          <p:cNvSpPr txBox="1"/>
          <p:nvPr/>
        </p:nvSpPr>
        <p:spPr>
          <a:xfrm>
            <a:off x="778474" y="1305341"/>
            <a:ext cx="10985157" cy="5632311"/>
          </a:xfrm>
          <a:prstGeom prst="rect">
            <a:avLst/>
          </a:prstGeom>
          <a:noFill/>
        </p:spPr>
        <p:txBody>
          <a:bodyPr wrap="square">
            <a:spAutoFit/>
          </a:bodyPr>
          <a:lstStyle/>
          <a:p>
            <a:r>
              <a:rPr lang="fr-CA" sz="1800" b="0" i="0" dirty="0">
                <a:solidFill>
                  <a:schemeClr val="tx1"/>
                </a:solidFill>
                <a:effectLst/>
                <a:latin typeface="Calibri" panose="020F0502020204030204" pitchFamily="34" charset="0"/>
              </a:rPr>
              <a:t>•	</a:t>
            </a:r>
            <a:r>
              <a:rPr lang="fr-CA" sz="1800" b="0" i="0" dirty="0" err="1">
                <a:solidFill>
                  <a:schemeClr val="tx1"/>
                </a:solidFill>
                <a:effectLst/>
                <a:latin typeface="Calibri" panose="020F0502020204030204" pitchFamily="34" charset="0"/>
              </a:rPr>
              <a:t>Millman</a:t>
            </a:r>
            <a:r>
              <a:rPr lang="fr-CA" sz="1800" b="0" i="0" dirty="0">
                <a:solidFill>
                  <a:schemeClr val="tx1"/>
                </a:solidFill>
                <a:effectLst/>
                <a:latin typeface="Calibri" panose="020F0502020204030204" pitchFamily="34" charset="0"/>
              </a:rPr>
              <a:t>, René, « 17-windows-10-problems-and-how-to-fix-them », sur le site </a:t>
            </a:r>
            <a:r>
              <a:rPr lang="fr-CA" sz="1800" b="0" i="0" dirty="0" err="1">
                <a:solidFill>
                  <a:schemeClr val="tx1"/>
                </a:solidFill>
                <a:effectLst/>
                <a:latin typeface="Calibri" panose="020F0502020204030204" pitchFamily="34" charset="0"/>
              </a:rPr>
              <a:t>zdnet</a:t>
            </a:r>
            <a:r>
              <a:rPr lang="fr-CA" sz="1800" b="0" i="0" dirty="0">
                <a:solidFill>
                  <a:schemeClr val="tx1"/>
                </a:solidFill>
                <a:effectLst/>
                <a:latin typeface="Calibri" panose="020F0502020204030204" pitchFamily="34" charset="0"/>
              </a:rPr>
              <a:t>, 4 novembre 2024, https://www.itpro.com/operating-systems/25802/17-windows-10-problems-and-how-to-fix-them, (consulté le 15 avril 2025)</a:t>
            </a:r>
          </a:p>
          <a:p>
            <a:r>
              <a:rPr lang="fr-CA" sz="1800" b="0" i="0" dirty="0">
                <a:solidFill>
                  <a:schemeClr val="tx1"/>
                </a:solidFill>
                <a:effectLst/>
                <a:latin typeface="Calibri" panose="020F0502020204030204" pitchFamily="34" charset="0"/>
              </a:rPr>
              <a:t>	A été consulté afin de d’enrichir la connaissance sur les différents types 2 problèmes que les utilisateurs ont rencontré avec Windows 10. Les difficultés de migration, d’installation, de révision ou de d’utilisation d’outils d’installation dans le but d’obtenir la dernière version de Windows (10, dans notre cas). Il a permis de sélectionner le nombre de problèmes adéquats ainsi que les détails nécessaires dans l’optique d’installation de Windows 10.</a:t>
            </a:r>
          </a:p>
          <a:p>
            <a:r>
              <a:rPr lang="fr-CA" sz="1800" b="0" i="0" dirty="0">
                <a:solidFill>
                  <a:schemeClr val="tx1"/>
                </a:solidFill>
                <a:effectLst/>
                <a:latin typeface="Calibri" panose="020F0502020204030204" pitchFamily="34" charset="0"/>
              </a:rPr>
              <a:t>•	Yusuf, Mehdi, « how-to-prepare-for-windows-10-end-of-support-by-moving-to-windows-11-today », sur le site </a:t>
            </a:r>
            <a:r>
              <a:rPr lang="fr-CA" sz="1800" b="0" i="0" dirty="0" err="1">
                <a:solidFill>
                  <a:schemeClr val="tx1"/>
                </a:solidFill>
                <a:effectLst/>
                <a:latin typeface="Calibri" panose="020F0502020204030204" pitchFamily="34" charset="0"/>
              </a:rPr>
              <a:t>zdnet</a:t>
            </a:r>
            <a:r>
              <a:rPr lang="fr-CA" sz="1800" b="0" i="0" dirty="0">
                <a:solidFill>
                  <a:schemeClr val="tx1"/>
                </a:solidFill>
                <a:effectLst/>
                <a:latin typeface="Calibri" panose="020F0502020204030204" pitchFamily="34" charset="0"/>
              </a:rPr>
              <a:t>, 31 octobre 2024, https://blogs.windows.com/windowsexperience/2024/10/31/how-to-prepare-for-windows-10-end-of-support-by-moving-to-windows-11-today/#:~:text=Because%20of%20this%2C%20we%20designed,security%20fully%20enabled%20by%20default, (consulté le 15 avril 2025)</a:t>
            </a:r>
          </a:p>
          <a:p>
            <a:r>
              <a:rPr lang="fr-CA" sz="1800" b="0" i="0" dirty="0">
                <a:solidFill>
                  <a:schemeClr val="tx1"/>
                </a:solidFill>
                <a:effectLst/>
                <a:latin typeface="Calibri" panose="020F0502020204030204" pitchFamily="34" charset="0"/>
              </a:rPr>
              <a:t>	A été consulté afin de donner certains </a:t>
            </a:r>
            <a:r>
              <a:rPr lang="fr-CA" sz="1800" b="0" i="0" dirty="0" err="1">
                <a:solidFill>
                  <a:schemeClr val="tx1"/>
                </a:solidFill>
                <a:effectLst/>
                <a:latin typeface="Calibri" panose="020F0502020204030204" pitchFamily="34" charset="0"/>
              </a:rPr>
              <a:t>details</a:t>
            </a:r>
            <a:r>
              <a:rPr lang="fr-CA" sz="1800" b="0" i="0" dirty="0">
                <a:solidFill>
                  <a:schemeClr val="tx1"/>
                </a:solidFill>
                <a:effectLst/>
                <a:latin typeface="Calibri" panose="020F0502020204030204" pitchFamily="34" charset="0"/>
              </a:rPr>
              <a:t> concernant les versions Windows 11 et la manière de pouvoir migrer vers Windows 11. La liste </a:t>
            </a:r>
            <a:r>
              <a:rPr lang="fr-CA" sz="1800" b="0" i="0" dirty="0" err="1">
                <a:solidFill>
                  <a:schemeClr val="tx1"/>
                </a:solidFill>
                <a:effectLst/>
                <a:latin typeface="Calibri" panose="020F0502020204030204" pitchFamily="34" charset="0"/>
              </a:rPr>
              <a:t>detaillee</a:t>
            </a:r>
            <a:r>
              <a:rPr lang="fr-CA" sz="1800" b="0" i="0" dirty="0">
                <a:solidFill>
                  <a:schemeClr val="tx1"/>
                </a:solidFill>
                <a:effectLst/>
                <a:latin typeface="Calibri" panose="020F0502020204030204" pitchFamily="34" charset="0"/>
              </a:rPr>
              <a:t> a l’origine des statistiques </a:t>
            </a:r>
            <a:r>
              <a:rPr lang="fr-CA" sz="1800" b="0" i="0" dirty="0" err="1">
                <a:solidFill>
                  <a:schemeClr val="tx1"/>
                </a:solidFill>
                <a:effectLst/>
                <a:latin typeface="Calibri" panose="020F0502020204030204" pitchFamily="34" charset="0"/>
              </a:rPr>
              <a:t>affichees</a:t>
            </a:r>
            <a:r>
              <a:rPr lang="fr-CA" sz="1800" b="0" i="0" dirty="0">
                <a:solidFill>
                  <a:schemeClr val="tx1"/>
                </a:solidFill>
                <a:effectLst/>
                <a:latin typeface="Calibri" panose="020F0502020204030204" pitchFamily="34" charset="0"/>
              </a:rPr>
              <a:t> sur le PowerPoint </a:t>
            </a:r>
            <a:r>
              <a:rPr lang="fr-CA" sz="1800" b="0" i="0" dirty="0" err="1">
                <a:solidFill>
                  <a:schemeClr val="tx1"/>
                </a:solidFill>
                <a:effectLst/>
                <a:latin typeface="Calibri" panose="020F0502020204030204" pitchFamily="34" charset="0"/>
              </a:rPr>
              <a:t>prevu</a:t>
            </a:r>
            <a:r>
              <a:rPr lang="fr-CA" sz="1800" b="0" i="0" dirty="0">
                <a:solidFill>
                  <a:schemeClr val="tx1"/>
                </a:solidFill>
                <a:effectLst/>
                <a:latin typeface="Calibri" panose="020F0502020204030204" pitchFamily="34" charset="0"/>
              </a:rPr>
              <a:t> a cet effet. L’usage précis des terminologies adéquates afin d’obtenir de clarifier les différentes possibilités de la nouvelle version Windows 11 : </a:t>
            </a:r>
          </a:p>
          <a:p>
            <a:r>
              <a:rPr lang="fr-CA" sz="1800" b="0" i="0" dirty="0">
                <a:solidFill>
                  <a:schemeClr val="tx1"/>
                </a:solidFill>
                <a:effectLst/>
                <a:latin typeface="Calibri" panose="020F0502020204030204" pitchFamily="34" charset="0"/>
              </a:rPr>
              <a:t>-	L’usage du </a:t>
            </a:r>
            <a:r>
              <a:rPr lang="fr-CA" sz="1800" b="0" i="0" dirty="0" err="1">
                <a:solidFill>
                  <a:schemeClr val="tx1"/>
                </a:solidFill>
                <a:effectLst/>
                <a:latin typeface="Calibri" panose="020F0502020204030204" pitchFamily="34" charset="0"/>
              </a:rPr>
              <a:t>cryptoprocesseur</a:t>
            </a:r>
            <a:r>
              <a:rPr lang="fr-CA" sz="1800" b="0" i="0" dirty="0">
                <a:solidFill>
                  <a:schemeClr val="tx1"/>
                </a:solidFill>
                <a:effectLst/>
                <a:latin typeface="Calibri" panose="020F0502020204030204" pitchFamily="34" charset="0"/>
              </a:rPr>
              <a:t> TPM 2.0 servant à encrypter les données ainsi qu’à servir de base de données.</a:t>
            </a:r>
          </a:p>
          <a:p>
            <a:r>
              <a:rPr lang="fr-CA" sz="1800" b="0" i="0" dirty="0">
                <a:solidFill>
                  <a:schemeClr val="tx1"/>
                </a:solidFill>
                <a:effectLst/>
                <a:latin typeface="Calibri" panose="020F0502020204030204" pitchFamily="34" charset="0"/>
              </a:rPr>
              <a:t>-	La mise en exergue des futurs projets de la marque d’un point de vue commercial (point bref)</a:t>
            </a:r>
          </a:p>
          <a:p>
            <a:r>
              <a:rPr lang="fr-CA" sz="1800" b="0" i="0" dirty="0">
                <a:solidFill>
                  <a:schemeClr val="tx1"/>
                </a:solidFill>
                <a:effectLst/>
                <a:latin typeface="Calibri" panose="020F0502020204030204" pitchFamily="34" charset="0"/>
              </a:rPr>
              <a:t>-	L’appel de chiffre ainsi que du test effectué en septembre 2024</a:t>
            </a:r>
          </a:p>
        </p:txBody>
      </p:sp>
    </p:spTree>
    <p:extLst>
      <p:ext uri="{BB962C8B-B14F-4D97-AF65-F5344CB8AC3E}">
        <p14:creationId xmlns:p14="http://schemas.microsoft.com/office/powerpoint/2010/main" val="1670191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8F9CE5-1A06-FF89-1B5F-4A0E19C5B1A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03B96AD-0E42-D212-2E04-F0F6CECE6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299A4475-999B-4207-85EA-861F1AF7CBBE}"/>
              </a:ext>
            </a:extLst>
          </p:cNvPr>
          <p:cNvSpPr txBox="1"/>
          <p:nvPr/>
        </p:nvSpPr>
        <p:spPr>
          <a:xfrm>
            <a:off x="677562" y="1305341"/>
            <a:ext cx="10836876" cy="5355312"/>
          </a:xfrm>
          <a:prstGeom prst="rect">
            <a:avLst/>
          </a:prstGeom>
          <a:noFill/>
        </p:spPr>
        <p:txBody>
          <a:bodyPr wrap="square">
            <a:spAutoFit/>
          </a:bodyPr>
          <a:lstStyle/>
          <a:p>
            <a:r>
              <a:rPr lang="fr-CA" sz="1800" dirty="0"/>
              <a:t>•	Yusuf, Mehdi, « windows-xp-et-7-vulnerables-a-une-attaque-semblable-a-wannacry », sur le site </a:t>
            </a:r>
            <a:r>
              <a:rPr lang="fr-CA" sz="1800" dirty="0" err="1"/>
              <a:t>radio-canada</a:t>
            </a:r>
            <a:r>
              <a:rPr lang="fr-CA" sz="1800" dirty="0"/>
              <a:t>, 15 mai 2019, https://ici.radio-canada.ca/nouvelle/1169952/windows-xp-et-7-vulnerables-a-une-attaque-semblable-a-wannacry, (consulté le 15 avril 2025)</a:t>
            </a:r>
          </a:p>
          <a:p>
            <a:r>
              <a:rPr lang="fr-CA" sz="1800" dirty="0"/>
              <a:t>	A été mentionné afin de parler de la publication de 2017 pour Radio-Canada, concernant </a:t>
            </a:r>
            <a:r>
              <a:rPr lang="fr-CA" sz="1800" dirty="0" err="1"/>
              <a:t>Wanna</a:t>
            </a:r>
            <a:r>
              <a:rPr lang="fr-CA" sz="1800" dirty="0"/>
              <a:t> Cry et les attaques par codes arbitraire. La mention des mises a jours publiés en urgence a l’intention des utilisateurs Windows 7 et Windows XP. Il est fait mention de la perte importante des données à la suite des attaques de rançongiciels perpétrées sur le Cambridge Collège, l’université de Montréal, et le centre de santé britannique, au niveau du réseau informatique. Lors de la présentation, la mention de l’hébergement des mises à jour dédiées à Windows XP dans une branche unique en ligne a été rajoutée. </a:t>
            </a:r>
          </a:p>
          <a:p>
            <a:r>
              <a:rPr lang="fr-CA" sz="1800" dirty="0"/>
              <a:t>•	</a:t>
            </a:r>
            <a:r>
              <a:rPr lang="fr-CA" sz="1800" dirty="0" err="1"/>
              <a:t>vinaypamnani-msft</a:t>
            </a:r>
            <a:r>
              <a:rPr lang="fr-CA" sz="1800" dirty="0"/>
              <a:t> et </a:t>
            </a:r>
            <a:r>
              <a:rPr lang="fr-CA" sz="1800" dirty="0" err="1"/>
              <a:t>paolomatarazzo</a:t>
            </a:r>
            <a:r>
              <a:rPr lang="fr-CA" sz="1800" dirty="0"/>
              <a:t>, « hardware-</a:t>
            </a:r>
            <a:r>
              <a:rPr lang="fr-CA" sz="1800" dirty="0" err="1"/>
              <a:t>security</a:t>
            </a:r>
            <a:r>
              <a:rPr lang="fr-CA" sz="1800" dirty="0"/>
              <a:t>/</a:t>
            </a:r>
            <a:r>
              <a:rPr lang="fr-CA" sz="1800" dirty="0" err="1"/>
              <a:t>tpm</a:t>
            </a:r>
            <a:r>
              <a:rPr lang="fr-CA" sz="1800" dirty="0"/>
              <a:t>/how-</a:t>
            </a:r>
            <a:r>
              <a:rPr lang="fr-CA" sz="1800" dirty="0" err="1"/>
              <a:t>windows</a:t>
            </a:r>
            <a:r>
              <a:rPr lang="fr-CA" sz="1800" dirty="0"/>
              <a:t>-uses-the-</a:t>
            </a:r>
            <a:r>
              <a:rPr lang="fr-CA" sz="1800" dirty="0" err="1"/>
              <a:t>tpm</a:t>
            </a:r>
            <a:r>
              <a:rPr lang="fr-CA" sz="1800" dirty="0"/>
              <a:t> », sur le site Microsoft </a:t>
            </a:r>
            <a:r>
              <a:rPr lang="fr-CA" sz="1800" dirty="0" err="1"/>
              <a:t>Learn</a:t>
            </a:r>
            <a:r>
              <a:rPr lang="fr-CA" sz="1800" dirty="0"/>
              <a:t>, 07 octobre 2024, https://learn.microsoft.com/en-us/windows/security/hardware-security/tpm/how-windows-uses-the-tpm, (consulté le 15 avril 2025)</a:t>
            </a:r>
          </a:p>
          <a:p>
            <a:r>
              <a:rPr lang="fr-CA" sz="1800" dirty="0"/>
              <a:t>	la </a:t>
            </a:r>
            <a:r>
              <a:rPr lang="fr-CA" sz="1800" dirty="0" err="1"/>
              <a:t>presentation</a:t>
            </a:r>
            <a:r>
              <a:rPr lang="fr-CA" sz="1800" dirty="0"/>
              <a:t> du TPM 2.0 dans sa totalité et les raisons de la migration </a:t>
            </a:r>
            <a:r>
              <a:rPr lang="fr-CA" sz="1800" dirty="0" err="1"/>
              <a:t>forcee</a:t>
            </a:r>
            <a:r>
              <a:rPr lang="fr-CA" sz="1800" dirty="0"/>
              <a:t> par Microsoft de TPM 1.2 vers le nouveau </a:t>
            </a:r>
            <a:r>
              <a:rPr lang="fr-CA" sz="1800" dirty="0" err="1"/>
              <a:t>cryptoprocesseur</a:t>
            </a:r>
            <a:r>
              <a:rPr lang="fr-CA" sz="1800" dirty="0"/>
              <a:t> TPM 2.0. Ces 2 points sont </a:t>
            </a:r>
            <a:r>
              <a:rPr lang="fr-CA" sz="1800" dirty="0" err="1"/>
              <a:t>mentionnees</a:t>
            </a:r>
            <a:r>
              <a:rPr lang="fr-CA" sz="1800" dirty="0"/>
              <a:t> durant la </a:t>
            </a:r>
            <a:r>
              <a:rPr lang="fr-CA" sz="1800" dirty="0" err="1"/>
              <a:t>presentation</a:t>
            </a:r>
            <a:r>
              <a:rPr lang="fr-CA" sz="1800" dirty="0"/>
              <a:t> en mettant en avant le chiffrement des identifiants et de l’</a:t>
            </a:r>
            <a:r>
              <a:rPr lang="fr-CA" sz="1800" dirty="0" err="1"/>
              <a:t>etroite</a:t>
            </a:r>
            <a:r>
              <a:rPr lang="fr-CA" sz="1800" dirty="0"/>
              <a:t> relation entretenue d’autres logiciels d’identification comme l’usage de la version actuelle de Microsoft Hello.</a:t>
            </a:r>
          </a:p>
          <a:p>
            <a:endParaRPr lang="fr-CA" sz="1800" dirty="0"/>
          </a:p>
        </p:txBody>
      </p:sp>
    </p:spTree>
    <p:extLst>
      <p:ext uri="{BB962C8B-B14F-4D97-AF65-F5344CB8AC3E}">
        <p14:creationId xmlns:p14="http://schemas.microsoft.com/office/powerpoint/2010/main" val="3005790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B5F2C25-67C6-063D-1CCE-49D7572106CA}"/>
              </a:ext>
            </a:extLst>
          </p:cNvPr>
          <p:cNvSpPr>
            <a:spLocks noGrp="1"/>
          </p:cNvSpPr>
          <p:nvPr>
            <p:ph idx="1"/>
          </p:nvPr>
        </p:nvSpPr>
        <p:spPr>
          <a:xfrm>
            <a:off x="612647" y="550258"/>
            <a:ext cx="10653579" cy="5759102"/>
          </a:xfrm>
        </p:spPr>
        <p:txBody>
          <a:bodyPr>
            <a:normAutofit fontScale="40000" lnSpcReduction="20000"/>
          </a:bodyPr>
          <a:lstStyle/>
          <a:p>
            <a:r>
              <a:rPr lang="fr-CA" sz="2000" dirty="0"/>
              <a:t>•	</a:t>
            </a:r>
            <a:r>
              <a:rPr lang="fr-CA" sz="2000" dirty="0" err="1"/>
              <a:t>Bott</a:t>
            </a:r>
            <a:r>
              <a:rPr lang="fr-CA" sz="2000" dirty="0"/>
              <a:t>, Ed, « whats-new-in-windows-11-24h2-and-when-will-your-pc-get-it », sur le site </a:t>
            </a:r>
            <a:r>
              <a:rPr lang="fr-CA" sz="2000" dirty="0" err="1"/>
              <a:t>zdnet</a:t>
            </a:r>
            <a:r>
              <a:rPr lang="fr-CA" sz="2000" dirty="0"/>
              <a:t>, 19 décembre 2024, https://www.zdnet.com/article/why-windows-11-requires-a-tpm-and-how-to-get-around-it/, (consulté le 15 avril 2025)</a:t>
            </a:r>
          </a:p>
          <a:p>
            <a:r>
              <a:rPr lang="fr-CA" sz="2000" dirty="0"/>
              <a:t>	Support adéquat présent lors de l’explication. Il contenait les différents éléments à connaitre afin de sélectionner la version actuelle.</a:t>
            </a:r>
          </a:p>
          <a:p>
            <a:r>
              <a:rPr lang="fr-CA" sz="2000" dirty="0"/>
              <a:t>•	</a:t>
            </a:r>
            <a:r>
              <a:rPr lang="fr-CA" sz="2000" dirty="0" err="1"/>
              <a:t>windows</a:t>
            </a:r>
            <a:r>
              <a:rPr lang="fr-CA" sz="2000" dirty="0"/>
              <a:t>-driver-content et al., « </a:t>
            </a:r>
            <a:r>
              <a:rPr lang="fr-CA" sz="2000" dirty="0" err="1"/>
              <a:t>windows</a:t>
            </a:r>
            <a:r>
              <a:rPr lang="fr-CA" sz="2000" dirty="0"/>
              <a:t> 11 version 24H2 </a:t>
            </a:r>
            <a:r>
              <a:rPr lang="fr-CA" sz="2000" dirty="0" err="1"/>
              <a:t>supported</a:t>
            </a:r>
            <a:r>
              <a:rPr lang="fr-CA" sz="2000" dirty="0"/>
              <a:t> Intel processors », sur le site Microsoft </a:t>
            </a:r>
            <a:r>
              <a:rPr lang="fr-CA" sz="2000" dirty="0" err="1"/>
              <a:t>Learn</a:t>
            </a:r>
            <a:r>
              <a:rPr lang="fr-CA" sz="2000" dirty="0"/>
              <a:t>, 28 février 2025, https://learn.microsoft.com/en-us/windows-hardware/design/minimum/supported/windows-11-24h2-supported-intel-processors, (consulté le 15 avril 2025)</a:t>
            </a:r>
          </a:p>
          <a:p>
            <a:r>
              <a:rPr lang="fr-CA" sz="2000" dirty="0"/>
              <a:t>•	</a:t>
            </a:r>
            <a:r>
              <a:rPr lang="fr-CA" sz="2000" dirty="0" err="1"/>
              <a:t>Doffman</a:t>
            </a:r>
            <a:r>
              <a:rPr lang="fr-CA" sz="2000" dirty="0"/>
              <a:t>, Zak, « </a:t>
            </a:r>
            <a:r>
              <a:rPr lang="fr-CA" sz="2000" dirty="0" err="1"/>
              <a:t>microsofts</a:t>
            </a:r>
            <a:r>
              <a:rPr lang="fr-CA" sz="2000" dirty="0"/>
              <a:t>-free-</a:t>
            </a:r>
            <a:r>
              <a:rPr lang="fr-CA" sz="2000" dirty="0" err="1"/>
              <a:t>windows</a:t>
            </a:r>
            <a:r>
              <a:rPr lang="fr-CA" sz="2000" dirty="0"/>
              <a:t>-upgrade-dont-</a:t>
            </a:r>
            <a:r>
              <a:rPr lang="fr-CA" sz="2000" dirty="0" err="1"/>
              <a:t>wait</a:t>
            </a:r>
            <a:r>
              <a:rPr lang="fr-CA" sz="2000" dirty="0"/>
              <a:t>-</a:t>
            </a:r>
            <a:r>
              <a:rPr lang="fr-CA" sz="2000" dirty="0" err="1"/>
              <a:t>until-its-too-late</a:t>
            </a:r>
            <a:r>
              <a:rPr lang="fr-CA" sz="2000" dirty="0"/>
              <a:t> », sur le site Forbes, 20 mars 2025, https://www.forbes.com/sites/zakdoffman/2025/03/20/microsofts-free-windows-upgrade-dont-wait-until-its-too-late/?ctpv=searchpage, (consulté le 15 avril 2025)</a:t>
            </a:r>
          </a:p>
          <a:p>
            <a:r>
              <a:rPr lang="fr-CA" sz="2000" dirty="0"/>
              <a:t>•	Mathieu, Bruno, « windows-a-30-ans-retour-sur-le-symbole-de-linformatique-grand-public », sur le site </a:t>
            </a:r>
            <a:r>
              <a:rPr lang="fr-CA" sz="2000" dirty="0" err="1"/>
              <a:t>phonandroid</a:t>
            </a:r>
            <a:r>
              <a:rPr lang="fr-CA" sz="2000" dirty="0"/>
              <a:t>, 05 octobre 2021, https://www.phonandroid.com/windows-a-30-ans-retour-sur-le-symbole-de-linformatique-grand-public.html, (consulté le 15 avril 2025)</a:t>
            </a:r>
          </a:p>
          <a:p>
            <a:r>
              <a:rPr lang="fr-CA" sz="2000" dirty="0"/>
              <a:t>	Un permis de statuer sur les différentes versions de Windows et des différentes années de publication.</a:t>
            </a:r>
          </a:p>
          <a:p>
            <a:r>
              <a:rPr lang="fr-CA" sz="2000" dirty="0"/>
              <a:t>•	« glossaire MS-DOS », sur le site Lenovo branche canadienne, https://canada.lenovo.com/fr/ca/en/glossary/ms-dos/?orgRef=https%253A%252F%252Fwww.google.com%252F, (consulté le 15 avril 2025)</a:t>
            </a:r>
          </a:p>
          <a:p>
            <a:r>
              <a:rPr lang="fr-CA" sz="2000" dirty="0"/>
              <a:t>•	« The </a:t>
            </a:r>
            <a:r>
              <a:rPr lang="fr-CA" sz="2000" dirty="0" err="1"/>
              <a:t>ultimate</a:t>
            </a:r>
            <a:r>
              <a:rPr lang="fr-CA" sz="2000" dirty="0"/>
              <a:t> </a:t>
            </a:r>
            <a:r>
              <a:rPr lang="fr-CA" sz="2000" dirty="0" err="1"/>
              <a:t>windows</a:t>
            </a:r>
            <a:r>
              <a:rPr lang="fr-CA" sz="2000" dirty="0"/>
              <a:t> 10 versions </a:t>
            </a:r>
            <a:r>
              <a:rPr lang="fr-CA" sz="2000" dirty="0" err="1"/>
              <a:t>list</a:t>
            </a:r>
            <a:r>
              <a:rPr lang="fr-CA" sz="2000" dirty="0"/>
              <a:t>: </a:t>
            </a:r>
            <a:r>
              <a:rPr lang="fr-CA" sz="2000" dirty="0" err="1"/>
              <a:t>Find</a:t>
            </a:r>
            <a:r>
              <a:rPr lang="fr-CA" sz="2000" dirty="0"/>
              <a:t> out </a:t>
            </a:r>
            <a:r>
              <a:rPr lang="fr-CA" sz="2000" dirty="0" err="1"/>
              <a:t>which</a:t>
            </a:r>
            <a:r>
              <a:rPr lang="fr-CA" sz="2000" dirty="0"/>
              <a:t> </a:t>
            </a:r>
            <a:r>
              <a:rPr lang="fr-CA" sz="2000" dirty="0" err="1"/>
              <a:t>windows</a:t>
            </a:r>
            <a:r>
              <a:rPr lang="fr-CA" sz="2000" dirty="0"/>
              <a:t> version </a:t>
            </a:r>
            <a:r>
              <a:rPr lang="fr-CA" sz="2000" dirty="0" err="1"/>
              <a:t>entailed</a:t>
            </a:r>
            <a:r>
              <a:rPr lang="fr-CA" sz="2000" dirty="0"/>
              <a:t> </a:t>
            </a:r>
            <a:r>
              <a:rPr lang="fr-CA" sz="2000" dirty="0" err="1"/>
              <a:t>which</a:t>
            </a:r>
            <a:r>
              <a:rPr lang="fr-CA" sz="2000" dirty="0"/>
              <a:t> update », sur le site </a:t>
            </a:r>
            <a:r>
              <a:rPr lang="fr-CA" sz="2000" dirty="0" err="1"/>
              <a:t>wuinstall</a:t>
            </a:r>
            <a:r>
              <a:rPr lang="fr-CA" sz="2000" dirty="0"/>
              <a:t>, 02 septembre 2019, https://wuinstall.com/index.php/blog-list/item/20-ultimate-MIS À JOUR-10-versions-list.html, (consulté le 15 avril 2025)</a:t>
            </a:r>
          </a:p>
          <a:p>
            <a:r>
              <a:rPr lang="fr-CA" sz="2000" dirty="0"/>
              <a:t>•	« L'histoire du système d’exploitation Windows », sur le site </a:t>
            </a:r>
            <a:r>
              <a:rPr lang="fr-CA" sz="2000" dirty="0" err="1"/>
              <a:t>mindstick</a:t>
            </a:r>
            <a:r>
              <a:rPr lang="fr-CA" sz="2000" dirty="0"/>
              <a:t>, 24 mars 2021, https://www.mindstick.com/articles/326090/the-history-of-windows-operating-system, (consulté le 15 avril 2025)</a:t>
            </a:r>
          </a:p>
          <a:p>
            <a:r>
              <a:rPr lang="fr-CA" sz="2000" dirty="0"/>
              <a:t>•	Intelligence artificielle, « Windows 11 issues », sur le site Forbes,, (consulté le 15 avril 2025)</a:t>
            </a:r>
          </a:p>
          <a:p>
            <a:r>
              <a:rPr lang="fr-CA" sz="2000" dirty="0"/>
              <a:t>•	Collins, Barry, «the-windows-11-update-that-you-cant-refuse », sur le site Forbes, 11 septembre 2024, https://www.forbes.com/sites/barrycollins/2024/09/11/the-windows-11-update-that-you-cant-refuse/, (consulté le 15 avril 2025)</a:t>
            </a:r>
          </a:p>
          <a:p>
            <a:r>
              <a:rPr lang="fr-CA" sz="2000" dirty="0"/>
              <a:t>•	Whitney, Lance et </a:t>
            </a:r>
            <a:r>
              <a:rPr lang="fr-CA" sz="2000" dirty="0" err="1"/>
              <a:t>Betters</a:t>
            </a:r>
            <a:r>
              <a:rPr lang="fr-CA" sz="2000" dirty="0"/>
              <a:t> Picaro, Elyse, « 10-pesky-windows-11-24h2-bugs-still-haunting-pcs-despite-several-patches », sur le site </a:t>
            </a:r>
            <a:r>
              <a:rPr lang="fr-CA" sz="2000" dirty="0" err="1"/>
              <a:t>zdnet</a:t>
            </a:r>
            <a:r>
              <a:rPr lang="fr-CA" sz="2000" dirty="0"/>
              <a:t>, 27 mars 2025, https://www.zdnet.com/article/10-pesky-windows-11-24h2-bugs-still-haunting-pcs-despite-several-patches/, (consulté le 15 avril 2025)</a:t>
            </a:r>
          </a:p>
          <a:p>
            <a:r>
              <a:rPr lang="fr-CA" sz="2000" dirty="0"/>
              <a:t>	A été utile afin de pouvoir présenter les différentes statistiques concernant les erreurs retrouvées ou connues des utilisateurs de la marque Microsoft. </a:t>
            </a:r>
          </a:p>
          <a:p>
            <a:r>
              <a:rPr lang="fr-CA" sz="2000" dirty="0"/>
              <a:t>•	</a:t>
            </a:r>
            <a:r>
              <a:rPr lang="fr-CA" sz="2000" dirty="0" err="1"/>
              <a:t>Bott</a:t>
            </a:r>
            <a:r>
              <a:rPr lang="fr-CA" sz="2000" dirty="0"/>
              <a:t>, Ed et </a:t>
            </a:r>
            <a:r>
              <a:rPr lang="fr-CA" sz="2000" dirty="0" err="1"/>
              <a:t>Betters</a:t>
            </a:r>
            <a:r>
              <a:rPr lang="fr-CA" sz="2000" dirty="0"/>
              <a:t> Picaro, Elyse, « 7-password-rules-security-experts-live-by-in-2025-the-last-one-might-surprise-you », sur le site </a:t>
            </a:r>
            <a:r>
              <a:rPr lang="fr-CA" sz="2000" dirty="0" err="1"/>
              <a:t>zdnet</a:t>
            </a:r>
            <a:r>
              <a:rPr lang="fr-CA" sz="2000" dirty="0"/>
              <a:t>, 4 avril 2025, https://www.zdnet.com/article/7-password-rules-security-experts-live-by-in-2025-the-last-one-might-surprise-you/, (consulté le 15 avril 2025)</a:t>
            </a:r>
          </a:p>
          <a:p>
            <a:r>
              <a:rPr lang="fr-CA" sz="2000" dirty="0"/>
              <a:t>	A été utile lors de la présentation pour afin d’expliquer l’usage des mots de passe de façon brève.</a:t>
            </a:r>
          </a:p>
          <a:p>
            <a:r>
              <a:rPr lang="fr-CA" sz="2000" dirty="0"/>
              <a:t>•	</a:t>
            </a:r>
            <a:r>
              <a:rPr lang="fr-CA" sz="2000" dirty="0" err="1"/>
              <a:t>Bott</a:t>
            </a:r>
            <a:r>
              <a:rPr lang="fr-CA" sz="2000" dirty="0"/>
              <a:t>, Ed, « whats-new-in-windows-11-24h2-and-when-will-your-pc-get-it », sur le site </a:t>
            </a:r>
            <a:r>
              <a:rPr lang="fr-CA" sz="2000" dirty="0" err="1"/>
              <a:t>zdnet</a:t>
            </a:r>
            <a:r>
              <a:rPr lang="fr-CA" sz="2000" dirty="0"/>
              <a:t>, 1 octobre 2024, https://www.zdnet.com/article/whats-new-in-windows-11-24h2-and-when-will-your-pc-get-it/, (consulté le 15 avril 2025) </a:t>
            </a:r>
          </a:p>
          <a:p>
            <a:r>
              <a:rPr lang="fr-CA" sz="2000" dirty="0"/>
              <a:t>•	</a:t>
            </a:r>
          </a:p>
          <a:p>
            <a:endParaRPr lang="fr-FR" dirty="0"/>
          </a:p>
        </p:txBody>
      </p:sp>
    </p:spTree>
    <p:extLst>
      <p:ext uri="{BB962C8B-B14F-4D97-AF65-F5344CB8AC3E}">
        <p14:creationId xmlns:p14="http://schemas.microsoft.com/office/powerpoint/2010/main" val="4241405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1BDA67-66AF-032F-DDDF-241DA80963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001EB0-D6C8-242A-E41C-366B743B2054}"/>
              </a:ext>
            </a:extLst>
          </p:cNvPr>
          <p:cNvSpPr>
            <a:spLocks noGrp="1"/>
          </p:cNvSpPr>
          <p:nvPr>
            <p:ph type="title"/>
          </p:nvPr>
        </p:nvSpPr>
        <p:spPr>
          <a:xfrm>
            <a:off x="1066800" y="642594"/>
            <a:ext cx="10058400" cy="1371600"/>
          </a:xfrm>
        </p:spPr>
        <p:txBody>
          <a:bodyPr>
            <a:normAutofit/>
          </a:bodyPr>
          <a:lstStyle/>
          <a:p>
            <a:pPr algn="ctr"/>
            <a:r>
              <a:rPr lang="en-US" sz="6600" b="1" kern="1200" dirty="0">
                <a:solidFill>
                  <a:schemeClr val="bg1"/>
                </a:solidFill>
              </a:rPr>
              <a:t>Branche</a:t>
            </a:r>
            <a:endParaRPr lang="en-US" sz="8000" b="1" dirty="0">
              <a:solidFill>
                <a:schemeClr val="bg1"/>
              </a:solidFill>
            </a:endParaRPr>
          </a:p>
        </p:txBody>
      </p:sp>
      <p:graphicFrame>
        <p:nvGraphicFramePr>
          <p:cNvPr id="5" name="Content Placeholder 2" descr="SmartArt Process Diagram">
            <a:extLst>
              <a:ext uri="{FF2B5EF4-FFF2-40B4-BE49-F238E27FC236}">
                <a16:creationId xmlns:a16="http://schemas.microsoft.com/office/drawing/2014/main" id="{FEB3930C-C07D-9243-7506-A5C1F9419D22}"/>
              </a:ext>
            </a:extLst>
          </p:cNvPr>
          <p:cNvGraphicFramePr>
            <a:graphicFrameLocks noGrp="1"/>
          </p:cNvGraphicFramePr>
          <p:nvPr>
            <p:ph idx="1"/>
            <p:extLst>
              <p:ext uri="{D42A27DB-BD31-4B8C-83A1-F6EECF244321}">
                <p14:modId xmlns:p14="http://schemas.microsoft.com/office/powerpoint/2010/main" val="2108992921"/>
              </p:ext>
            </p:extLst>
          </p:nvPr>
        </p:nvGraphicFramePr>
        <p:xfrm>
          <a:off x="1893339" y="2724859"/>
          <a:ext cx="8517082" cy="24724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3" name="Groupe 12">
            <a:extLst>
              <a:ext uri="{FF2B5EF4-FFF2-40B4-BE49-F238E27FC236}">
                <a16:creationId xmlns:a16="http://schemas.microsoft.com/office/drawing/2014/main" id="{157F291B-4715-3C41-820C-D1133D41ABBA}"/>
              </a:ext>
            </a:extLst>
          </p:cNvPr>
          <p:cNvGrpSpPr/>
          <p:nvPr/>
        </p:nvGrpSpPr>
        <p:grpSpPr>
          <a:xfrm>
            <a:off x="1893339" y="4563660"/>
            <a:ext cx="662638" cy="635828"/>
            <a:chOff x="3346477" y="1680447"/>
            <a:chExt cx="1213598" cy="1181437"/>
          </a:xfrm>
          <a:solidFill>
            <a:schemeClr val="bg1"/>
          </a:solidFill>
        </p:grpSpPr>
        <p:sp>
          <p:nvSpPr>
            <p:cNvPr id="14" name="Ellipse 13">
              <a:hlinkClick r:id="" action="ppaction://hlinkshowjump?jump=nextslide"/>
              <a:extLst>
                <a:ext uri="{FF2B5EF4-FFF2-40B4-BE49-F238E27FC236}">
                  <a16:creationId xmlns:a16="http://schemas.microsoft.com/office/drawing/2014/main" id="{66F9BE12-9179-5C73-514E-6160AC450A1D}"/>
                </a:ext>
              </a:extLst>
            </p:cNvPr>
            <p:cNvSpPr/>
            <p:nvPr/>
          </p:nvSpPr>
          <p:spPr>
            <a:xfrm>
              <a:off x="3346477" y="1680447"/>
              <a:ext cx="1213598" cy="118143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Graphique 14" descr="Ouverture avec un remplissage uni">
              <a:hlinkClick r:id="rId9" action="ppaction://hlinksldjump"/>
              <a:extLst>
                <a:ext uri="{FF2B5EF4-FFF2-40B4-BE49-F238E27FC236}">
                  <a16:creationId xmlns:a16="http://schemas.microsoft.com/office/drawing/2014/main" id="{9B84E8F0-621F-7C4B-2561-8077B920E68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727288" y="2041890"/>
              <a:ext cx="451974" cy="458549"/>
            </a:xfrm>
            <a:prstGeom prst="rect">
              <a:avLst/>
            </a:prstGeom>
          </p:spPr>
        </p:pic>
      </p:grpSp>
      <p:grpSp>
        <p:nvGrpSpPr>
          <p:cNvPr id="19" name="Groupe 18">
            <a:extLst>
              <a:ext uri="{FF2B5EF4-FFF2-40B4-BE49-F238E27FC236}">
                <a16:creationId xmlns:a16="http://schemas.microsoft.com/office/drawing/2014/main" id="{9188AED5-55A2-8733-DAEE-5E46A51669FB}"/>
              </a:ext>
            </a:extLst>
          </p:cNvPr>
          <p:cNvGrpSpPr/>
          <p:nvPr/>
        </p:nvGrpSpPr>
        <p:grpSpPr>
          <a:xfrm>
            <a:off x="4887111" y="4561489"/>
            <a:ext cx="662638" cy="635828"/>
            <a:chOff x="3346477" y="1680447"/>
            <a:chExt cx="1213598" cy="1181437"/>
          </a:xfrm>
          <a:solidFill>
            <a:schemeClr val="bg1"/>
          </a:solidFill>
        </p:grpSpPr>
        <p:sp>
          <p:nvSpPr>
            <p:cNvPr id="20" name="Ellipse 19">
              <a:extLst>
                <a:ext uri="{FF2B5EF4-FFF2-40B4-BE49-F238E27FC236}">
                  <a16:creationId xmlns:a16="http://schemas.microsoft.com/office/drawing/2014/main" id="{0FCCF09D-0BE9-58B2-E695-87E925596D21}"/>
                </a:ext>
              </a:extLst>
            </p:cNvPr>
            <p:cNvSpPr/>
            <p:nvPr/>
          </p:nvSpPr>
          <p:spPr>
            <a:xfrm>
              <a:off x="3346477" y="1680447"/>
              <a:ext cx="1213598" cy="118143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Graphique 20" descr="Publicité avec un remplissage uni">
              <a:hlinkClick r:id="" action="ppaction://noaction"/>
              <a:extLst>
                <a:ext uri="{FF2B5EF4-FFF2-40B4-BE49-F238E27FC236}">
                  <a16:creationId xmlns:a16="http://schemas.microsoft.com/office/drawing/2014/main" id="{39428901-7DB5-3637-60DF-47A7AF9E5F1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727288" y="2041890"/>
              <a:ext cx="451974" cy="458549"/>
            </a:xfrm>
            <a:prstGeom prst="rect">
              <a:avLst/>
            </a:prstGeom>
          </p:spPr>
        </p:pic>
      </p:grpSp>
      <p:sp>
        <p:nvSpPr>
          <p:cNvPr id="3" name="Flèche : pentagone 2">
            <a:hlinkClick r:id="rId14" action="ppaction://hlinksldjump"/>
            <a:extLst>
              <a:ext uri="{FF2B5EF4-FFF2-40B4-BE49-F238E27FC236}">
                <a16:creationId xmlns:a16="http://schemas.microsoft.com/office/drawing/2014/main" id="{7DDD78CF-05D1-D9A0-FD9C-B95BB583C0D0}"/>
              </a:ext>
            </a:extLst>
          </p:cNvPr>
          <p:cNvSpPr/>
          <p:nvPr/>
        </p:nvSpPr>
        <p:spPr>
          <a:xfrm>
            <a:off x="0" y="0"/>
            <a:ext cx="2626469" cy="448071"/>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Home</a:t>
            </a:r>
            <a:endParaRPr lang="fr-FR"/>
          </a:p>
        </p:txBody>
      </p:sp>
      <p:grpSp>
        <p:nvGrpSpPr>
          <p:cNvPr id="4" name="Groupe 3">
            <a:extLst>
              <a:ext uri="{FF2B5EF4-FFF2-40B4-BE49-F238E27FC236}">
                <a16:creationId xmlns:a16="http://schemas.microsoft.com/office/drawing/2014/main" id="{721CB398-97D9-CF70-4051-AF27712E8A36}"/>
              </a:ext>
            </a:extLst>
          </p:cNvPr>
          <p:cNvGrpSpPr/>
          <p:nvPr/>
        </p:nvGrpSpPr>
        <p:grpSpPr>
          <a:xfrm>
            <a:off x="7757058" y="4525991"/>
            <a:ext cx="662638" cy="635828"/>
            <a:chOff x="3346477" y="1680447"/>
            <a:chExt cx="1213598" cy="1181437"/>
          </a:xfrm>
          <a:solidFill>
            <a:schemeClr val="bg1"/>
          </a:solidFill>
        </p:grpSpPr>
        <p:sp>
          <p:nvSpPr>
            <p:cNvPr id="6" name="Ellipse 5">
              <a:extLst>
                <a:ext uri="{FF2B5EF4-FFF2-40B4-BE49-F238E27FC236}">
                  <a16:creationId xmlns:a16="http://schemas.microsoft.com/office/drawing/2014/main" id="{985AFBC1-72DB-5EEB-4583-6E2B273E3C3C}"/>
                </a:ext>
              </a:extLst>
            </p:cNvPr>
            <p:cNvSpPr/>
            <p:nvPr/>
          </p:nvSpPr>
          <p:spPr>
            <a:xfrm>
              <a:off x="3346477" y="1680447"/>
              <a:ext cx="1213598" cy="118143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Graphique 6" descr="Basketball avec un remplissage uni">
              <a:hlinkClick r:id="" action="ppaction://noaction"/>
              <a:extLst>
                <a:ext uri="{FF2B5EF4-FFF2-40B4-BE49-F238E27FC236}">
                  <a16:creationId xmlns:a16="http://schemas.microsoft.com/office/drawing/2014/main" id="{8CF85C74-C390-0022-3F5F-6CEA607C053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727288" y="2041890"/>
              <a:ext cx="451974" cy="458549"/>
            </a:xfrm>
            <a:prstGeom prst="rect">
              <a:avLst/>
            </a:prstGeom>
          </p:spPr>
        </p:pic>
      </p:grpSp>
      <p:cxnSp>
        <p:nvCxnSpPr>
          <p:cNvPr id="9" name="Connecteur droit 8">
            <a:extLst>
              <a:ext uri="{FF2B5EF4-FFF2-40B4-BE49-F238E27FC236}">
                <a16:creationId xmlns:a16="http://schemas.microsoft.com/office/drawing/2014/main" id="{F69C8B96-B194-5A23-0287-D272A25B34DE}"/>
              </a:ext>
            </a:extLst>
          </p:cNvPr>
          <p:cNvCxnSpPr/>
          <p:nvPr/>
        </p:nvCxnSpPr>
        <p:spPr>
          <a:xfrm>
            <a:off x="1066800" y="2062480"/>
            <a:ext cx="1017016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魔女の宅急便　オーケストラ　in武道館　Joe Hisaishi in Budokan" descr="Badge Nouveau avec un remplissage uni">
            <a:hlinkClick r:id="" action="ppaction://media"/>
            <a:extLst>
              <a:ext uri="{FF2B5EF4-FFF2-40B4-BE49-F238E27FC236}">
                <a16:creationId xmlns:a16="http://schemas.microsoft.com/office/drawing/2014/main" id="{B9FBB661-0812-E6C4-BEBC-5357937AFF9C}"/>
              </a:ext>
            </a:extLst>
          </p:cNvPr>
          <p:cNvPicPr>
            <a:picLocks noChangeAspect="1"/>
          </p:cNvPicPr>
          <p:nvPr>
            <a:audioFile r:link="rId2"/>
            <p:extLst>
              <p:ext uri="{DAA4B4D4-6D71-4841-9C94-3DE7FCFB9230}">
                <p14:media xmlns:p14="http://schemas.microsoft.com/office/powerpoint/2010/main" r:embed="rId1"/>
              </p:ext>
            </p:extLst>
          </p:nvPr>
        </p:nvPicPr>
        <p:blipFill>
          <a:blip r:embed="rId17">
            <a:extLst>
              <a:ext uri="{96DAC541-7B7A-43D3-8B79-37D633B846F1}">
                <asvg:svgBlip xmlns:asvg="http://schemas.microsoft.com/office/drawing/2016/SVG/main" r:embed="rId18"/>
              </a:ext>
            </a:extLst>
          </a:blip>
          <a:srcRect/>
          <a:stretch/>
        </p:blipFill>
        <p:spPr>
          <a:xfrm>
            <a:off x="6789571" y="4525991"/>
            <a:ext cx="609600" cy="609600"/>
          </a:xfrm>
          <a:prstGeom prst="rect">
            <a:avLst/>
          </a:prstGeom>
        </p:spPr>
      </p:pic>
    </p:spTree>
    <p:extLst>
      <p:ext uri="{BB962C8B-B14F-4D97-AF65-F5344CB8AC3E}">
        <p14:creationId xmlns:p14="http://schemas.microsoft.com/office/powerpoint/2010/main" val="405517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1" presetClass="mediacall" presetSubtype="0" fill="hold" nodeType="withEffect">
                                  <p:stCondLst>
                                    <p:cond delay="0"/>
                                  </p:stCondLst>
                                  <p:childTnLst>
                                    <p:cmd type="call" cmd="playFrom(0.0)">
                                      <p:cBhvr>
                                        <p:cTn id="28"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9" repeatCount="indefinite" fill="hold" display="0">
                  <p:stCondLst>
                    <p:cond delay="indefinite"/>
                  </p:stCondLst>
                  <p:endCondLst>
                    <p:cond evt="onStopAudio" delay="0">
                      <p:tgtEl>
                        <p:sldTgt/>
                      </p:tgtEl>
                    </p:cond>
                  </p:endCondLst>
                </p:cTn>
                <p:tgtEl>
                  <p:spTgt spid="10"/>
                </p:tgtEl>
              </p:cMediaNode>
            </p:audio>
          </p:childTnLst>
        </p:cTn>
      </p:par>
    </p:tnLst>
    <p:bldLst>
      <p:bldP spid="2" grpId="0"/>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8144B7-E389-28D6-0C93-9BB2546288FA}"/>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E7D0F41-4588-DF0E-7F81-112873E4A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8AEF7B2-49E3-33E1-45B5-F222AD4C2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èche : pentagone 8">
            <a:hlinkClick r:id="rId3" action="ppaction://hlinksldjump"/>
            <a:extLst>
              <a:ext uri="{FF2B5EF4-FFF2-40B4-BE49-F238E27FC236}">
                <a16:creationId xmlns:a16="http://schemas.microsoft.com/office/drawing/2014/main" id="{C649A85A-B5FE-4732-3479-F573D5A74D49}"/>
              </a:ext>
            </a:extLst>
          </p:cNvPr>
          <p:cNvSpPr/>
          <p:nvPr/>
        </p:nvSpPr>
        <p:spPr>
          <a:xfrm>
            <a:off x="0" y="0"/>
            <a:ext cx="2626469" cy="448071"/>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MIS À JOUR</a:t>
            </a:r>
            <a:endParaRPr lang="fr-FR" dirty="0"/>
          </a:p>
        </p:txBody>
      </p:sp>
      <p:sp>
        <p:nvSpPr>
          <p:cNvPr id="12" name="Pentagone 11">
            <a:extLst>
              <a:ext uri="{FF2B5EF4-FFF2-40B4-BE49-F238E27FC236}">
                <a16:creationId xmlns:a16="http://schemas.microsoft.com/office/drawing/2014/main" id="{B83AB854-F177-F5DF-8DCA-9813A6AE1E99}"/>
              </a:ext>
            </a:extLst>
          </p:cNvPr>
          <p:cNvSpPr/>
          <p:nvPr/>
        </p:nvSpPr>
        <p:spPr>
          <a:xfrm>
            <a:off x="3906980" y="1991027"/>
            <a:ext cx="4684569" cy="3923998"/>
          </a:xfrm>
          <a:prstGeom prst="pentagon">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entagone 12">
            <a:extLst>
              <a:ext uri="{FF2B5EF4-FFF2-40B4-BE49-F238E27FC236}">
                <a16:creationId xmlns:a16="http://schemas.microsoft.com/office/drawing/2014/main" id="{728BD9BE-F7B7-A042-18F7-C42A17F79444}"/>
              </a:ext>
            </a:extLst>
          </p:cNvPr>
          <p:cNvSpPr/>
          <p:nvPr/>
        </p:nvSpPr>
        <p:spPr>
          <a:xfrm rot="10800000">
            <a:off x="3804835" y="2209800"/>
            <a:ext cx="4867273" cy="4114799"/>
          </a:xfrm>
          <a:prstGeom prst="pentag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5" name="Groupe 34">
            <a:extLst>
              <a:ext uri="{FF2B5EF4-FFF2-40B4-BE49-F238E27FC236}">
                <a16:creationId xmlns:a16="http://schemas.microsoft.com/office/drawing/2014/main" id="{6DE2FADC-6CC4-C538-11C6-217622504383}"/>
              </a:ext>
            </a:extLst>
          </p:cNvPr>
          <p:cNvGrpSpPr/>
          <p:nvPr/>
        </p:nvGrpSpPr>
        <p:grpSpPr>
          <a:xfrm>
            <a:off x="13484300" y="-16408193"/>
            <a:ext cx="10968050" cy="26076901"/>
            <a:chOff x="13484300" y="-16408193"/>
            <a:chExt cx="10968050" cy="26076901"/>
          </a:xfrm>
        </p:grpSpPr>
        <p:sp>
          <p:nvSpPr>
            <p:cNvPr id="30" name="Rectangle 29">
              <a:extLst>
                <a:ext uri="{FF2B5EF4-FFF2-40B4-BE49-F238E27FC236}">
                  <a16:creationId xmlns:a16="http://schemas.microsoft.com/office/drawing/2014/main" id="{3CE961E2-DAAD-834A-A4F7-9BE3BB3E787C}"/>
                </a:ext>
              </a:extLst>
            </p:cNvPr>
            <p:cNvSpPr/>
            <p:nvPr/>
          </p:nvSpPr>
          <p:spPr>
            <a:xfrm rot="19557747">
              <a:off x="13484300" y="-10324863"/>
              <a:ext cx="8346099" cy="152067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FE38F8BF-CBEC-3C15-C55D-891242A49942}"/>
                </a:ext>
              </a:extLst>
            </p:cNvPr>
            <p:cNvSpPr/>
            <p:nvPr/>
          </p:nvSpPr>
          <p:spPr>
            <a:xfrm rot="19557747">
              <a:off x="15751811" y="-13016099"/>
              <a:ext cx="8346099" cy="2268480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BA84D408-58A6-CCE3-64EB-BDAE39C01E77}"/>
                </a:ext>
              </a:extLst>
            </p:cNvPr>
            <p:cNvSpPr/>
            <p:nvPr/>
          </p:nvSpPr>
          <p:spPr>
            <a:xfrm rot="19557747">
              <a:off x="16106251" y="-16408193"/>
              <a:ext cx="8346099" cy="256832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Rectangle 32">
            <a:extLst>
              <a:ext uri="{FF2B5EF4-FFF2-40B4-BE49-F238E27FC236}">
                <a16:creationId xmlns:a16="http://schemas.microsoft.com/office/drawing/2014/main" id="{276C723B-30B1-8C6D-A2D7-62731ED23D40}"/>
              </a:ext>
            </a:extLst>
          </p:cNvPr>
          <p:cNvSpPr/>
          <p:nvPr/>
        </p:nvSpPr>
        <p:spPr>
          <a:xfrm rot="19557747">
            <a:off x="12006034" y="-15863905"/>
            <a:ext cx="8346099" cy="3326692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Organigramme : Connecteur 33">
            <a:extLst>
              <a:ext uri="{FF2B5EF4-FFF2-40B4-BE49-F238E27FC236}">
                <a16:creationId xmlns:a16="http://schemas.microsoft.com/office/drawing/2014/main" id="{E6B64F17-30FC-4F8F-7D79-3320ACE86525}"/>
              </a:ext>
            </a:extLst>
          </p:cNvPr>
          <p:cNvSpPr/>
          <p:nvPr/>
        </p:nvSpPr>
        <p:spPr>
          <a:xfrm>
            <a:off x="9654608" y="-2207092"/>
            <a:ext cx="5415484" cy="5234388"/>
          </a:xfrm>
          <a:prstGeom prst="flowChartConnector">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BC2C8F57-E621-C91D-738F-16F67F7F73B2}"/>
              </a:ext>
            </a:extLst>
          </p:cNvPr>
          <p:cNvSpPr/>
          <p:nvPr/>
        </p:nvSpPr>
        <p:spPr>
          <a:xfrm>
            <a:off x="1714073" y="2929199"/>
            <a:ext cx="9070382" cy="2230197"/>
          </a:xfrm>
          <a:prstGeom prst="roundRect">
            <a:avLst/>
          </a:prstGeom>
          <a:solidFill>
            <a:srgbClr val="7030A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Mises </a:t>
            </a:r>
            <a:r>
              <a:rPr lang="fr-FR" sz="3600" b="1" dirty="0"/>
              <a:t>à </a:t>
            </a:r>
            <a:r>
              <a:rPr lang="en-US" sz="3600" b="1" dirty="0"/>
              <a:t>jour</a:t>
            </a:r>
            <a:endParaRPr lang="fr-FR" sz="3600" b="1" dirty="0"/>
          </a:p>
        </p:txBody>
      </p:sp>
    </p:spTree>
    <p:extLst>
      <p:ext uri="{BB962C8B-B14F-4D97-AF65-F5344CB8AC3E}">
        <p14:creationId xmlns:p14="http://schemas.microsoft.com/office/powerpoint/2010/main" val="6828293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12"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250" fill="hold"/>
                                        <p:tgtEl>
                                          <p:spTgt spid="33"/>
                                        </p:tgtEl>
                                        <p:attrNameLst>
                                          <p:attrName>ppt_x</p:attrName>
                                        </p:attrNameLst>
                                      </p:cBhvr>
                                      <p:tavLst>
                                        <p:tav tm="0">
                                          <p:val>
                                            <p:strVal val="0-#ppt_w/2"/>
                                          </p:val>
                                        </p:tav>
                                        <p:tav tm="100000">
                                          <p:val>
                                            <p:strVal val="#ppt_x"/>
                                          </p:val>
                                        </p:tav>
                                      </p:tavLst>
                                    </p:anim>
                                    <p:anim calcmode="lin" valueType="num">
                                      <p:cBhvr additive="base">
                                        <p:cTn id="13" dur="250" fill="hold"/>
                                        <p:tgtEl>
                                          <p:spTgt spid="33"/>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16" presetClass="entr" presetSubtype="2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childTnLst>
                          </p:cTn>
                        </p:par>
                        <p:par>
                          <p:cTn id="21" fill="hold">
                            <p:stCondLst>
                              <p:cond delay="1750"/>
                            </p:stCondLst>
                            <p:childTnLst>
                              <p:par>
                                <p:cTn id="22" presetID="21" presetClass="entr" presetSubtype="1"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heel(1)">
                                      <p:cBhvr>
                                        <p:cTn id="24" dur="1000"/>
                                        <p:tgtEl>
                                          <p:spTgt spid="13"/>
                                        </p:tgtEl>
                                      </p:cBhvr>
                                    </p:animEffect>
                                  </p:childTnLst>
                                </p:cTn>
                              </p:par>
                            </p:childTnLst>
                          </p:cTn>
                        </p:par>
                        <p:par>
                          <p:cTn id="25" fill="hold">
                            <p:stCondLst>
                              <p:cond delay="2750"/>
                            </p:stCondLst>
                            <p:childTnLst>
                              <p:par>
                                <p:cTn id="26" presetID="21" presetClass="entr" presetSubtype="2"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heel(2)">
                                      <p:cBhvr>
                                        <p:cTn id="2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3" grpId="0" animBg="1"/>
      <p:bldP spid="34"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3BCAB8-C618-C3F4-080A-1730D0A0A04E}"/>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64516DC-252C-5015-6B1F-27FE5F1DD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9CC9FF8-C351-976E-010E-EB8E6A9F9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èche : pentagone 3">
            <a:extLst>
              <a:ext uri="{FF2B5EF4-FFF2-40B4-BE49-F238E27FC236}">
                <a16:creationId xmlns:a16="http://schemas.microsoft.com/office/drawing/2014/main" id="{3AFB0B6F-D514-A7ED-6062-7FCE819B7049}"/>
              </a:ext>
            </a:extLst>
          </p:cNvPr>
          <p:cNvSpPr/>
          <p:nvPr/>
        </p:nvSpPr>
        <p:spPr>
          <a:xfrm>
            <a:off x="0" y="441832"/>
            <a:ext cx="3804837" cy="639933"/>
          </a:xfrm>
          <a:prstGeom prst="homePlat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en-US" sz="2400" b="1" kern="100" dirty="0">
                <a:latin typeface="Aptos" panose="020B0004020202020204" pitchFamily="34" charset="0"/>
                <a:ea typeface="Aptos" panose="020B0004020202020204" pitchFamily="34" charset="0"/>
                <a:cs typeface="Aptos" panose="020B0004020202020204" pitchFamily="34" charset="0"/>
              </a:rPr>
              <a:t>PARCOURS</a:t>
            </a:r>
            <a:endParaRPr lang="fr-CA" sz="2400" b="1" kern="100" dirty="0">
              <a:latin typeface="Aptos" panose="020B0004020202020204" pitchFamily="34" charset="0"/>
              <a:ea typeface="Aptos" panose="020B0004020202020204" pitchFamily="34" charset="0"/>
              <a:cs typeface="Aptos" panose="020B0004020202020204" pitchFamily="34" charset="0"/>
            </a:endParaRPr>
          </a:p>
        </p:txBody>
      </p:sp>
      <p:sp>
        <p:nvSpPr>
          <p:cNvPr id="5" name="Flèche : chevron 4">
            <a:extLst>
              <a:ext uri="{FF2B5EF4-FFF2-40B4-BE49-F238E27FC236}">
                <a16:creationId xmlns:a16="http://schemas.microsoft.com/office/drawing/2014/main" id="{4E8C1114-CA16-6C8C-185F-22A3BFEF0CF6}"/>
              </a:ext>
            </a:extLst>
          </p:cNvPr>
          <p:cNvSpPr/>
          <p:nvPr/>
        </p:nvSpPr>
        <p:spPr>
          <a:xfrm>
            <a:off x="3906981" y="410102"/>
            <a:ext cx="1267691" cy="718913"/>
          </a:xfrm>
          <a:prstGeom prst="chevron">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fr-FR" dirty="0">
              <a:solidFill>
                <a:schemeClr val="tx1"/>
              </a:solidFill>
            </a:endParaRPr>
          </a:p>
        </p:txBody>
      </p:sp>
      <p:sp>
        <p:nvSpPr>
          <p:cNvPr id="6" name="Flèche : pentagone 5">
            <a:hlinkClick r:id="rId3" action="ppaction://hlinksldjump"/>
            <a:extLst>
              <a:ext uri="{FF2B5EF4-FFF2-40B4-BE49-F238E27FC236}">
                <a16:creationId xmlns:a16="http://schemas.microsoft.com/office/drawing/2014/main" id="{20BAFD97-7226-FF5D-73FD-7DEE4647426D}"/>
              </a:ext>
            </a:extLst>
          </p:cNvPr>
          <p:cNvSpPr/>
          <p:nvPr/>
        </p:nvSpPr>
        <p:spPr>
          <a:xfrm>
            <a:off x="0" y="0"/>
            <a:ext cx="2626469" cy="448071"/>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MIS À JOUR</a:t>
            </a:r>
            <a:endParaRPr lang="fr-FR" dirty="0"/>
          </a:p>
        </p:txBody>
      </p:sp>
      <p:sp>
        <p:nvSpPr>
          <p:cNvPr id="8" name="Titre 7">
            <a:extLst>
              <a:ext uri="{FF2B5EF4-FFF2-40B4-BE49-F238E27FC236}">
                <a16:creationId xmlns:a16="http://schemas.microsoft.com/office/drawing/2014/main" id="{E2CC19BF-943F-7A72-41DE-D09AC7366AD9}"/>
              </a:ext>
            </a:extLst>
          </p:cNvPr>
          <p:cNvSpPr>
            <a:spLocks noGrp="1"/>
          </p:cNvSpPr>
          <p:nvPr>
            <p:ph type="ctrTitle"/>
          </p:nvPr>
        </p:nvSpPr>
        <p:spPr>
          <a:xfrm>
            <a:off x="10260539" y="0"/>
            <a:ext cx="1917653" cy="505017"/>
          </a:xfrm>
        </p:spPr>
        <p:txBody>
          <a:bodyPr>
            <a:normAutofit fontScale="90000"/>
          </a:bodyPr>
          <a:lstStyle/>
          <a:p>
            <a:r>
              <a:rPr lang="en-US" dirty="0">
                <a:solidFill>
                  <a:schemeClr val="bg1"/>
                </a:solidFill>
              </a:rPr>
              <a:t>updates</a:t>
            </a:r>
            <a:endParaRPr lang="fr-FR" dirty="0">
              <a:solidFill>
                <a:schemeClr val="bg1"/>
              </a:solidFill>
            </a:endParaRPr>
          </a:p>
        </p:txBody>
      </p:sp>
      <p:grpSp>
        <p:nvGrpSpPr>
          <p:cNvPr id="2" name="Groupe 1">
            <a:extLst>
              <a:ext uri="{FF2B5EF4-FFF2-40B4-BE49-F238E27FC236}">
                <a16:creationId xmlns:a16="http://schemas.microsoft.com/office/drawing/2014/main" id="{DA77057B-4E82-80F0-2196-75509A477AAF}"/>
              </a:ext>
            </a:extLst>
          </p:cNvPr>
          <p:cNvGrpSpPr/>
          <p:nvPr/>
        </p:nvGrpSpPr>
        <p:grpSpPr>
          <a:xfrm>
            <a:off x="1244549" y="2024552"/>
            <a:ext cx="9704817" cy="3937911"/>
            <a:chOff x="1244549" y="2024552"/>
            <a:chExt cx="9704817" cy="3937911"/>
          </a:xfrm>
        </p:grpSpPr>
        <p:sp>
          <p:nvSpPr>
            <p:cNvPr id="9" name="Organigramme : Connecteur page suivante 8">
              <a:extLst>
                <a:ext uri="{FF2B5EF4-FFF2-40B4-BE49-F238E27FC236}">
                  <a16:creationId xmlns:a16="http://schemas.microsoft.com/office/drawing/2014/main" id="{AE036BD0-1AC3-FAD7-426E-FA7966DCB116}"/>
                </a:ext>
              </a:extLst>
            </p:cNvPr>
            <p:cNvSpPr/>
            <p:nvPr/>
          </p:nvSpPr>
          <p:spPr>
            <a:xfrm>
              <a:off x="1244549" y="2024552"/>
              <a:ext cx="1095375" cy="18669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endParaRPr lang="fr-FR" dirty="0"/>
            </a:p>
          </p:txBody>
        </p:sp>
        <p:sp>
          <p:nvSpPr>
            <p:cNvPr id="10" name="Organigramme : Connecteur page suivante 9">
              <a:extLst>
                <a:ext uri="{FF2B5EF4-FFF2-40B4-BE49-F238E27FC236}">
                  <a16:creationId xmlns:a16="http://schemas.microsoft.com/office/drawing/2014/main" id="{4321C78B-A603-8CEC-2C52-487E0407697A}"/>
                </a:ext>
              </a:extLst>
            </p:cNvPr>
            <p:cNvSpPr/>
            <p:nvPr/>
          </p:nvSpPr>
          <p:spPr>
            <a:xfrm>
              <a:off x="2508445" y="2024552"/>
              <a:ext cx="1095375" cy="18669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endParaRPr lang="fr-FR" dirty="0"/>
            </a:p>
          </p:txBody>
        </p:sp>
        <p:sp>
          <p:nvSpPr>
            <p:cNvPr id="11" name="Organigramme : Connecteur page suivante 10">
              <a:extLst>
                <a:ext uri="{FF2B5EF4-FFF2-40B4-BE49-F238E27FC236}">
                  <a16:creationId xmlns:a16="http://schemas.microsoft.com/office/drawing/2014/main" id="{5E4FB220-8D4E-4B1B-2321-CB9D903F500E}"/>
                </a:ext>
              </a:extLst>
            </p:cNvPr>
            <p:cNvSpPr/>
            <p:nvPr/>
          </p:nvSpPr>
          <p:spPr>
            <a:xfrm>
              <a:off x="3772341" y="2024552"/>
              <a:ext cx="1095375" cy="18669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endParaRPr lang="fr-FR" dirty="0"/>
            </a:p>
          </p:txBody>
        </p:sp>
        <p:sp>
          <p:nvSpPr>
            <p:cNvPr id="12" name="Organigramme : Connecteur page suivante 11">
              <a:extLst>
                <a:ext uri="{FF2B5EF4-FFF2-40B4-BE49-F238E27FC236}">
                  <a16:creationId xmlns:a16="http://schemas.microsoft.com/office/drawing/2014/main" id="{FD2D0AEC-6C6F-BBB1-08AC-75FB1EF5FE95}"/>
                </a:ext>
              </a:extLst>
            </p:cNvPr>
            <p:cNvSpPr/>
            <p:nvPr/>
          </p:nvSpPr>
          <p:spPr>
            <a:xfrm>
              <a:off x="1291857" y="4095563"/>
              <a:ext cx="1095375" cy="18669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95</a:t>
              </a:r>
              <a:endParaRPr lang="fr-FR" dirty="0"/>
            </a:p>
          </p:txBody>
        </p:sp>
        <p:sp>
          <p:nvSpPr>
            <p:cNvPr id="13" name="Organigramme : Connecteur page suivante 12">
              <a:extLst>
                <a:ext uri="{FF2B5EF4-FFF2-40B4-BE49-F238E27FC236}">
                  <a16:creationId xmlns:a16="http://schemas.microsoft.com/office/drawing/2014/main" id="{5CBAE8B5-932F-B105-B58C-5AD892BB4F54}"/>
                </a:ext>
              </a:extLst>
            </p:cNvPr>
            <p:cNvSpPr/>
            <p:nvPr/>
          </p:nvSpPr>
          <p:spPr>
            <a:xfrm>
              <a:off x="2508444" y="4095563"/>
              <a:ext cx="1095375" cy="18669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98</a:t>
              </a:r>
              <a:endParaRPr lang="fr-FR" dirty="0"/>
            </a:p>
          </p:txBody>
        </p:sp>
        <p:sp>
          <p:nvSpPr>
            <p:cNvPr id="14" name="Organigramme : Connecteur page suivante 13">
              <a:extLst>
                <a:ext uri="{FF2B5EF4-FFF2-40B4-BE49-F238E27FC236}">
                  <a16:creationId xmlns:a16="http://schemas.microsoft.com/office/drawing/2014/main" id="{50DD66EB-C0D7-BC49-083B-DD860EA95A53}"/>
                </a:ext>
              </a:extLst>
            </p:cNvPr>
            <p:cNvSpPr/>
            <p:nvPr/>
          </p:nvSpPr>
          <p:spPr>
            <a:xfrm>
              <a:off x="3772341" y="4095563"/>
              <a:ext cx="1095375" cy="186690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XP</a:t>
              </a:r>
              <a:endParaRPr lang="fr-FR" dirty="0"/>
            </a:p>
          </p:txBody>
        </p:sp>
        <p:grpSp>
          <p:nvGrpSpPr>
            <p:cNvPr id="22" name="Groupe 21">
              <a:extLst>
                <a:ext uri="{FF2B5EF4-FFF2-40B4-BE49-F238E27FC236}">
                  <a16:creationId xmlns:a16="http://schemas.microsoft.com/office/drawing/2014/main" id="{824634CC-0E4F-8E1F-A93D-DB2E0156D567}"/>
                </a:ext>
              </a:extLst>
            </p:cNvPr>
            <p:cNvGrpSpPr/>
            <p:nvPr/>
          </p:nvGrpSpPr>
          <p:grpSpPr>
            <a:xfrm>
              <a:off x="5774694" y="2247422"/>
              <a:ext cx="5174672" cy="1099855"/>
              <a:chOff x="5753100" y="806707"/>
              <a:chExt cx="5174672" cy="1099855"/>
            </a:xfrm>
          </p:grpSpPr>
          <p:sp>
            <p:nvSpPr>
              <p:cNvPr id="16" name="Organigramme : Données stockées 15">
                <a:extLst>
                  <a:ext uri="{FF2B5EF4-FFF2-40B4-BE49-F238E27FC236}">
                    <a16:creationId xmlns:a16="http://schemas.microsoft.com/office/drawing/2014/main" id="{4437904F-2175-1C39-E51B-E429BFCB1BE1}"/>
                  </a:ext>
                </a:extLst>
              </p:cNvPr>
              <p:cNvSpPr/>
              <p:nvPr/>
            </p:nvSpPr>
            <p:spPr>
              <a:xfrm>
                <a:off x="5753100" y="1081764"/>
                <a:ext cx="1428750" cy="632735"/>
              </a:xfrm>
              <a:prstGeom prst="flowChartOnlineStora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endParaRPr lang="fr-FR" dirty="0"/>
              </a:p>
            </p:txBody>
          </p:sp>
          <p:sp>
            <p:nvSpPr>
              <p:cNvPr id="17" name="Organigramme : Données stockées 16">
                <a:extLst>
                  <a:ext uri="{FF2B5EF4-FFF2-40B4-BE49-F238E27FC236}">
                    <a16:creationId xmlns:a16="http://schemas.microsoft.com/office/drawing/2014/main" id="{18B6B5DE-0B27-7A7D-4CB6-D92207058F9B}"/>
                  </a:ext>
                </a:extLst>
              </p:cNvPr>
              <p:cNvSpPr/>
              <p:nvPr/>
            </p:nvSpPr>
            <p:spPr>
              <a:xfrm>
                <a:off x="6608106" y="914400"/>
                <a:ext cx="2207423" cy="909355"/>
              </a:xfrm>
              <a:prstGeom prst="flowChartOnlineStora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endParaRPr lang="fr-FR" dirty="0"/>
              </a:p>
            </p:txBody>
          </p:sp>
          <p:sp>
            <p:nvSpPr>
              <p:cNvPr id="18" name="Organigramme : Données stockées 17">
                <a:extLst>
                  <a:ext uri="{FF2B5EF4-FFF2-40B4-BE49-F238E27FC236}">
                    <a16:creationId xmlns:a16="http://schemas.microsoft.com/office/drawing/2014/main" id="{C7626354-831D-37C5-021E-474FAEBF13B8}"/>
                  </a:ext>
                </a:extLst>
              </p:cNvPr>
              <p:cNvSpPr/>
              <p:nvPr/>
            </p:nvSpPr>
            <p:spPr>
              <a:xfrm>
                <a:off x="8178026" y="806707"/>
                <a:ext cx="2749746" cy="1099855"/>
              </a:xfrm>
              <a:prstGeom prst="flowChartOnlineStora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8.1</a:t>
                </a:r>
                <a:endParaRPr lang="fr-FR" dirty="0"/>
              </a:p>
            </p:txBody>
          </p:sp>
        </p:grpSp>
        <p:sp>
          <p:nvSpPr>
            <p:cNvPr id="19" name="Flèche : pentagone 18">
              <a:extLst>
                <a:ext uri="{FF2B5EF4-FFF2-40B4-BE49-F238E27FC236}">
                  <a16:creationId xmlns:a16="http://schemas.microsoft.com/office/drawing/2014/main" id="{90D10D7B-D9E4-20CE-5F46-68DF33544551}"/>
                </a:ext>
              </a:extLst>
            </p:cNvPr>
            <p:cNvSpPr/>
            <p:nvPr/>
          </p:nvSpPr>
          <p:spPr>
            <a:xfrm>
              <a:off x="5579759" y="4613624"/>
              <a:ext cx="2207423" cy="909355"/>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endParaRPr lang="fr-FR" dirty="0"/>
            </a:p>
          </p:txBody>
        </p:sp>
        <p:sp>
          <p:nvSpPr>
            <p:cNvPr id="21" name="Flèche : chevron 20">
              <a:extLst>
                <a:ext uri="{FF2B5EF4-FFF2-40B4-BE49-F238E27FC236}">
                  <a16:creationId xmlns:a16="http://schemas.microsoft.com/office/drawing/2014/main" id="{ED36CEB5-C8E5-AD27-F3D3-DE59E4FD00F3}"/>
                </a:ext>
              </a:extLst>
            </p:cNvPr>
            <p:cNvSpPr/>
            <p:nvPr/>
          </p:nvSpPr>
          <p:spPr>
            <a:xfrm>
              <a:off x="7675726" y="4410075"/>
              <a:ext cx="3083525" cy="130492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endParaRPr lang="fr-FR" dirty="0">
                <a:solidFill>
                  <a:schemeClr val="tx1"/>
                </a:solidFill>
              </a:endParaRPr>
            </a:p>
          </p:txBody>
        </p:sp>
      </p:grpSp>
    </p:spTree>
    <p:extLst>
      <p:ext uri="{BB962C8B-B14F-4D97-AF65-F5344CB8AC3E}">
        <p14:creationId xmlns:p14="http://schemas.microsoft.com/office/powerpoint/2010/main" val="150675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6A2836-ECA3-690C-F128-4CF6DE67CCD3}"/>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770B13E-A76C-494E-6715-86EC7112A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CA75DB0-7C55-3422-B493-6601F96FE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090AC95-35B0-38EF-3D0A-C729F442BB37}"/>
              </a:ext>
            </a:extLst>
          </p:cNvPr>
          <p:cNvSpPr>
            <a:spLocks noGrp="1"/>
          </p:cNvSpPr>
          <p:nvPr>
            <p:ph type="ctrTitle"/>
          </p:nvPr>
        </p:nvSpPr>
        <p:spPr>
          <a:xfrm>
            <a:off x="11199292" y="0"/>
            <a:ext cx="992708" cy="234474"/>
          </a:xfrm>
        </p:spPr>
        <p:txBody>
          <a:bodyPr>
            <a:noAutofit/>
          </a:bodyPr>
          <a:lstStyle/>
          <a:p>
            <a:pPr algn="l"/>
            <a:r>
              <a:rPr lang="en-US" sz="1100" dirty="0">
                <a:solidFill>
                  <a:schemeClr val="bg1"/>
                </a:solidFill>
              </a:rPr>
              <a:t>Mises </a:t>
            </a:r>
            <a:r>
              <a:rPr lang="fr-FR" sz="1100" dirty="0">
                <a:solidFill>
                  <a:schemeClr val="bg1"/>
                </a:solidFill>
              </a:rPr>
              <a:t>à </a:t>
            </a:r>
            <a:r>
              <a:rPr lang="en-US" sz="1100" dirty="0">
                <a:solidFill>
                  <a:schemeClr val="bg1"/>
                </a:solidFill>
              </a:rPr>
              <a:t>jour</a:t>
            </a:r>
            <a:endParaRPr lang="fr-FR" sz="1100" dirty="0">
              <a:solidFill>
                <a:schemeClr val="bg1"/>
              </a:solidFill>
            </a:endParaRPr>
          </a:p>
        </p:txBody>
      </p:sp>
      <p:grpSp>
        <p:nvGrpSpPr>
          <p:cNvPr id="11" name="Groupe 10">
            <a:extLst>
              <a:ext uri="{FF2B5EF4-FFF2-40B4-BE49-F238E27FC236}">
                <a16:creationId xmlns:a16="http://schemas.microsoft.com/office/drawing/2014/main" id="{7D4B2DB4-F6A4-65F6-B53A-132F3C27FB19}"/>
              </a:ext>
            </a:extLst>
          </p:cNvPr>
          <p:cNvGrpSpPr/>
          <p:nvPr/>
        </p:nvGrpSpPr>
        <p:grpSpPr>
          <a:xfrm>
            <a:off x="-14040104" y="-16126456"/>
            <a:ext cx="40272208" cy="39110911"/>
            <a:chOff x="-14040104" y="-16126456"/>
            <a:chExt cx="40272208" cy="39110911"/>
          </a:xfrm>
        </p:grpSpPr>
        <p:sp>
          <p:nvSpPr>
            <p:cNvPr id="5" name="Cercle : creux 4">
              <a:extLst>
                <a:ext uri="{FF2B5EF4-FFF2-40B4-BE49-F238E27FC236}">
                  <a16:creationId xmlns:a16="http://schemas.microsoft.com/office/drawing/2014/main" id="{AA6E12F4-8EFD-A184-7B6A-AB82E5542A14}"/>
                </a:ext>
              </a:extLst>
            </p:cNvPr>
            <p:cNvSpPr/>
            <p:nvPr/>
          </p:nvSpPr>
          <p:spPr>
            <a:xfrm>
              <a:off x="-5932002" y="-7526699"/>
              <a:ext cx="24056005" cy="22137817"/>
            </a:xfrm>
            <a:prstGeom prst="donut">
              <a:avLst>
                <a:gd name="adj" fmla="val 736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Cercle : creux 5">
              <a:extLst>
                <a:ext uri="{FF2B5EF4-FFF2-40B4-BE49-F238E27FC236}">
                  <a16:creationId xmlns:a16="http://schemas.microsoft.com/office/drawing/2014/main" id="{6A960CD1-E8A3-0C95-09AA-273C0AE439D1}"/>
                </a:ext>
              </a:extLst>
            </p:cNvPr>
            <p:cNvSpPr/>
            <p:nvPr/>
          </p:nvSpPr>
          <p:spPr>
            <a:xfrm>
              <a:off x="-14040104" y="-16126456"/>
              <a:ext cx="40272208" cy="39110911"/>
            </a:xfrm>
            <a:prstGeom prst="donut">
              <a:avLst>
                <a:gd name="adj" fmla="val 736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Cercle : creux 7">
              <a:extLst>
                <a:ext uri="{FF2B5EF4-FFF2-40B4-BE49-F238E27FC236}">
                  <a16:creationId xmlns:a16="http://schemas.microsoft.com/office/drawing/2014/main" id="{0AF8888B-B18D-C7B4-2B41-C61A1EEF0D25}"/>
                </a:ext>
              </a:extLst>
            </p:cNvPr>
            <p:cNvSpPr/>
            <p:nvPr/>
          </p:nvSpPr>
          <p:spPr>
            <a:xfrm>
              <a:off x="-9097814" y="-10284082"/>
              <a:ext cx="30387629" cy="27652580"/>
            </a:xfrm>
            <a:prstGeom prst="donut">
              <a:avLst>
                <a:gd name="adj" fmla="val 736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
        <p:nvSpPr>
          <p:cNvPr id="10" name="Cercle : creux 9">
            <a:extLst>
              <a:ext uri="{FF2B5EF4-FFF2-40B4-BE49-F238E27FC236}">
                <a16:creationId xmlns:a16="http://schemas.microsoft.com/office/drawing/2014/main" id="{7241EA02-0A65-2FBB-A511-E7F16C414F87}"/>
              </a:ext>
            </a:extLst>
          </p:cNvPr>
          <p:cNvSpPr/>
          <p:nvPr/>
        </p:nvSpPr>
        <p:spPr>
          <a:xfrm>
            <a:off x="-19129061" y="-21508770"/>
            <a:ext cx="50450121" cy="49875537"/>
          </a:xfrm>
          <a:prstGeom prst="donut">
            <a:avLst>
              <a:gd name="adj" fmla="val 34920"/>
            </a:avLst>
          </a:prstGeom>
          <a:solidFill>
            <a:srgbClr val="7030A0">
              <a:alpha val="5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Flèche : pentagone 3">
            <a:extLst>
              <a:ext uri="{FF2B5EF4-FFF2-40B4-BE49-F238E27FC236}">
                <a16:creationId xmlns:a16="http://schemas.microsoft.com/office/drawing/2014/main" id="{DA4FCE28-232E-CB6F-6F39-2BD05BE459BC}"/>
              </a:ext>
            </a:extLst>
          </p:cNvPr>
          <p:cNvSpPr/>
          <p:nvPr/>
        </p:nvSpPr>
        <p:spPr>
          <a:xfrm>
            <a:off x="0" y="441832"/>
            <a:ext cx="3804837" cy="639933"/>
          </a:xfrm>
          <a:prstGeom prst="homePlat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en-US" sz="2400" b="1" kern="100" dirty="0">
                <a:latin typeface="Aptos" panose="020B0004020202020204" pitchFamily="34" charset="0"/>
                <a:ea typeface="Aptos" panose="020B0004020202020204" pitchFamily="34" charset="0"/>
                <a:cs typeface="Aptos" panose="020B0004020202020204" pitchFamily="34" charset="0"/>
              </a:rPr>
              <a:t>VERSIONS</a:t>
            </a:r>
            <a:endParaRPr lang="fr-CA" sz="2400" b="1" kern="100" dirty="0">
              <a:latin typeface="Aptos" panose="020B0004020202020204" pitchFamily="34" charset="0"/>
              <a:ea typeface="Aptos" panose="020B0004020202020204" pitchFamily="34" charset="0"/>
              <a:cs typeface="Aptos" panose="020B0004020202020204" pitchFamily="34" charset="0"/>
            </a:endParaRPr>
          </a:p>
        </p:txBody>
      </p:sp>
      <p:sp>
        <p:nvSpPr>
          <p:cNvPr id="7" name="Flèche : chevron 6">
            <a:extLst>
              <a:ext uri="{FF2B5EF4-FFF2-40B4-BE49-F238E27FC236}">
                <a16:creationId xmlns:a16="http://schemas.microsoft.com/office/drawing/2014/main" id="{53667E46-9969-0F2F-0588-9F2C98A2A2D1}"/>
              </a:ext>
            </a:extLst>
          </p:cNvPr>
          <p:cNvSpPr/>
          <p:nvPr/>
        </p:nvSpPr>
        <p:spPr>
          <a:xfrm>
            <a:off x="3906981" y="410102"/>
            <a:ext cx="1267691" cy="718913"/>
          </a:xfrm>
          <a:prstGeom prst="chevron">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endParaRPr lang="fr-FR" dirty="0">
              <a:solidFill>
                <a:schemeClr val="tx1"/>
              </a:solidFill>
            </a:endParaRPr>
          </a:p>
        </p:txBody>
      </p:sp>
      <p:sp>
        <p:nvSpPr>
          <p:cNvPr id="9" name="Flèche : pentagone 8">
            <a:hlinkClick r:id="rId3" action="ppaction://hlinksldjump"/>
            <a:extLst>
              <a:ext uri="{FF2B5EF4-FFF2-40B4-BE49-F238E27FC236}">
                <a16:creationId xmlns:a16="http://schemas.microsoft.com/office/drawing/2014/main" id="{BA63E403-1436-239F-EC57-76068307BDC8}"/>
              </a:ext>
            </a:extLst>
          </p:cNvPr>
          <p:cNvSpPr/>
          <p:nvPr/>
        </p:nvSpPr>
        <p:spPr>
          <a:xfrm>
            <a:off x="0" y="0"/>
            <a:ext cx="2626469" cy="448071"/>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MIS À JOUR</a:t>
            </a:r>
            <a:endParaRPr lang="fr-FR" dirty="0"/>
          </a:p>
        </p:txBody>
      </p:sp>
      <p:sp>
        <p:nvSpPr>
          <p:cNvPr id="17" name="Rectangle 16">
            <a:extLst>
              <a:ext uri="{FF2B5EF4-FFF2-40B4-BE49-F238E27FC236}">
                <a16:creationId xmlns:a16="http://schemas.microsoft.com/office/drawing/2014/main" id="{D99CBE2E-4150-8C83-B513-A1FE2FE5A774}"/>
              </a:ext>
            </a:extLst>
          </p:cNvPr>
          <p:cNvSpPr/>
          <p:nvPr/>
        </p:nvSpPr>
        <p:spPr>
          <a:xfrm>
            <a:off x="2861670" y="1183293"/>
            <a:ext cx="7867650" cy="5507401"/>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21762A22-193A-C105-D3AE-A8E0E58D80E2}"/>
              </a:ext>
            </a:extLst>
          </p:cNvPr>
          <p:cNvSpPr/>
          <p:nvPr/>
        </p:nvSpPr>
        <p:spPr>
          <a:xfrm>
            <a:off x="2861670" y="1183291"/>
            <a:ext cx="7867649" cy="5507401"/>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F22D63BF-14E2-53A3-1BB1-4DE08FB2CC01}"/>
              </a:ext>
            </a:extLst>
          </p:cNvPr>
          <p:cNvSpPr/>
          <p:nvPr/>
        </p:nvSpPr>
        <p:spPr>
          <a:xfrm>
            <a:off x="2861669" y="1183289"/>
            <a:ext cx="7867649" cy="5507401"/>
          </a:xfrm>
          <a:prstGeom prst="rect">
            <a:avLst/>
          </a:prstGeom>
          <a:blipFill dpi="0"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52CA326F-21B7-C5D6-A6A5-5A7611465D05}"/>
              </a:ext>
            </a:extLst>
          </p:cNvPr>
          <p:cNvSpPr/>
          <p:nvPr/>
        </p:nvSpPr>
        <p:spPr>
          <a:xfrm>
            <a:off x="2861667" y="1183285"/>
            <a:ext cx="7867649" cy="5507401"/>
          </a:xfrm>
          <a:prstGeom prst="rect">
            <a:avLst/>
          </a:prstGeom>
          <a:blipFill dpi="0"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coins arrondis 2">
            <a:extLst>
              <a:ext uri="{FF2B5EF4-FFF2-40B4-BE49-F238E27FC236}">
                <a16:creationId xmlns:a16="http://schemas.microsoft.com/office/drawing/2014/main" id="{7736B877-D38C-C0B0-6B72-35659A00B1F9}"/>
              </a:ext>
            </a:extLst>
          </p:cNvPr>
          <p:cNvSpPr/>
          <p:nvPr/>
        </p:nvSpPr>
        <p:spPr>
          <a:xfrm>
            <a:off x="494377" y="1905505"/>
            <a:ext cx="1797138" cy="1299949"/>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Num</a:t>
            </a:r>
            <a:r>
              <a:rPr lang="fr-FR" dirty="0"/>
              <a:t>é</a:t>
            </a:r>
            <a:r>
              <a:rPr lang="en-US" dirty="0" err="1"/>
              <a:t>ro</a:t>
            </a:r>
            <a:r>
              <a:rPr lang="en-US" dirty="0"/>
              <a:t> de r</a:t>
            </a:r>
            <a:r>
              <a:rPr lang="fr-FR" dirty="0"/>
              <a:t>é</a:t>
            </a:r>
            <a:r>
              <a:rPr lang="en-US" dirty="0" err="1"/>
              <a:t>férence</a:t>
            </a:r>
            <a:endParaRPr lang="fr-FR" dirty="0"/>
          </a:p>
        </p:txBody>
      </p:sp>
      <p:sp>
        <p:nvSpPr>
          <p:cNvPr id="12" name="Rectangle : coins arrondis 11">
            <a:extLst>
              <a:ext uri="{FF2B5EF4-FFF2-40B4-BE49-F238E27FC236}">
                <a16:creationId xmlns:a16="http://schemas.microsoft.com/office/drawing/2014/main" id="{501BB8A3-E51D-A19A-FDE9-E1BC689EE0E7}"/>
              </a:ext>
            </a:extLst>
          </p:cNvPr>
          <p:cNvSpPr/>
          <p:nvPr/>
        </p:nvSpPr>
        <p:spPr>
          <a:xfrm>
            <a:off x="494377" y="3379219"/>
            <a:ext cx="1797138" cy="1299949"/>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Numéro</a:t>
            </a:r>
            <a:r>
              <a:rPr lang="en-US" dirty="0"/>
              <a:t> de la version</a:t>
            </a:r>
            <a:endParaRPr lang="fr-FR" dirty="0"/>
          </a:p>
        </p:txBody>
      </p:sp>
    </p:spTree>
    <p:extLst>
      <p:ext uri="{BB962C8B-B14F-4D97-AF65-F5344CB8AC3E}">
        <p14:creationId xmlns:p14="http://schemas.microsoft.com/office/powerpoint/2010/main" val="4040370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250" fill="hold"/>
                                        <p:tgtEl>
                                          <p:spTgt spid="11"/>
                                        </p:tgtEl>
                                        <p:attrNameLst>
                                          <p:attrName>ppt_w</p:attrName>
                                        </p:attrNameLst>
                                      </p:cBhvr>
                                      <p:tavLst>
                                        <p:tav tm="0">
                                          <p:val>
                                            <p:fltVal val="0"/>
                                          </p:val>
                                        </p:tav>
                                        <p:tav tm="100000">
                                          <p:val>
                                            <p:strVal val="#ppt_w"/>
                                          </p:val>
                                        </p:tav>
                                      </p:tavLst>
                                    </p:anim>
                                    <p:anim calcmode="lin" valueType="num">
                                      <p:cBhvr>
                                        <p:cTn id="8" dur="1250" fill="hold"/>
                                        <p:tgtEl>
                                          <p:spTgt spid="11"/>
                                        </p:tgtEl>
                                        <p:attrNameLst>
                                          <p:attrName>ppt_h</p:attrName>
                                        </p:attrNameLst>
                                      </p:cBhvr>
                                      <p:tavLst>
                                        <p:tav tm="0">
                                          <p:val>
                                            <p:fltVal val="0"/>
                                          </p:val>
                                        </p:tav>
                                        <p:tav tm="100000">
                                          <p:val>
                                            <p:strVal val="#ppt_h"/>
                                          </p:val>
                                        </p:tav>
                                      </p:tavLst>
                                    </p:anim>
                                    <p:animEffect transition="in" filter="fade">
                                      <p:cBhvr>
                                        <p:cTn id="9" dur="1250"/>
                                        <p:tgtEl>
                                          <p:spTgt spid="11"/>
                                        </p:tgtEl>
                                      </p:cBhvr>
                                    </p:animEffect>
                                  </p:childTnLst>
                                </p:cTn>
                              </p:par>
                            </p:childTnLst>
                          </p:cTn>
                        </p:par>
                        <p:par>
                          <p:cTn id="10" fill="hold">
                            <p:stCondLst>
                              <p:cond delay="1250"/>
                            </p:stCondLst>
                            <p:childTnLst>
                              <p:par>
                                <p:cTn id="11" presetID="53" presetClass="entr" presetSubtype="52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anim calcmode="lin" valueType="num">
                                      <p:cBhvr>
                                        <p:cTn id="16" dur="500" fill="hold"/>
                                        <p:tgtEl>
                                          <p:spTgt spid="10"/>
                                        </p:tgtEl>
                                        <p:attrNameLst>
                                          <p:attrName>ppt_x</p:attrName>
                                        </p:attrNameLst>
                                      </p:cBhvr>
                                      <p:tavLst>
                                        <p:tav tm="0">
                                          <p:val>
                                            <p:fltVal val="0.5"/>
                                          </p:val>
                                        </p:tav>
                                        <p:tav tm="100000">
                                          <p:val>
                                            <p:strVal val="#ppt_x"/>
                                          </p:val>
                                        </p:tav>
                                      </p:tavLst>
                                    </p:anim>
                                    <p:anim calcmode="lin" valueType="num">
                                      <p:cBhvr>
                                        <p:cTn id="17" dur="500" fill="hold"/>
                                        <p:tgtEl>
                                          <p:spTgt spid="10"/>
                                        </p:tgtEl>
                                        <p:attrNameLst>
                                          <p:attrName>ppt_y</p:attrName>
                                        </p:attrNameLst>
                                      </p:cBhvr>
                                      <p:tavLst>
                                        <p:tav tm="0">
                                          <p:val>
                                            <p:fltVal val="0.5"/>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17" grpId="0" animBg="1"/>
      <p:bldP spid="19" grpId="0" animBg="1"/>
      <p:bldP spid="22"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7AEC16-681E-5340-0220-3BE48F17F5F4}"/>
              </a:ext>
            </a:extLst>
          </p:cNvPr>
          <p:cNvSpPr>
            <a:spLocks noGrp="1"/>
          </p:cNvSpPr>
          <p:nvPr>
            <p:ph type="title"/>
          </p:nvPr>
        </p:nvSpPr>
        <p:spPr>
          <a:xfrm>
            <a:off x="10803570" y="-7951"/>
            <a:ext cx="1388430" cy="312751"/>
          </a:xfrm>
        </p:spPr>
        <p:txBody>
          <a:bodyPr>
            <a:noAutofit/>
          </a:bodyPr>
          <a:lstStyle/>
          <a:p>
            <a:r>
              <a:rPr lang="en-US" sz="1600" dirty="0"/>
              <a:t>Mise a jour</a:t>
            </a:r>
            <a:endParaRPr lang="fr-FR" sz="1600" dirty="0"/>
          </a:p>
        </p:txBody>
      </p:sp>
      <p:sp>
        <p:nvSpPr>
          <p:cNvPr id="4" name="Rectangle : coins arrondis 3">
            <a:extLst>
              <a:ext uri="{FF2B5EF4-FFF2-40B4-BE49-F238E27FC236}">
                <a16:creationId xmlns:a16="http://schemas.microsoft.com/office/drawing/2014/main" id="{C214241C-C508-3BB1-BC6D-AC5196E4D5DE}"/>
              </a:ext>
            </a:extLst>
          </p:cNvPr>
          <p:cNvSpPr/>
          <p:nvPr/>
        </p:nvSpPr>
        <p:spPr>
          <a:xfrm>
            <a:off x="2830578" y="924918"/>
            <a:ext cx="1404731" cy="9674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14 octobre 2025</a:t>
            </a:r>
          </a:p>
        </p:txBody>
      </p:sp>
      <p:sp>
        <p:nvSpPr>
          <p:cNvPr id="5" name="Rectangle : coins arrondis 4">
            <a:extLst>
              <a:ext uri="{FF2B5EF4-FFF2-40B4-BE49-F238E27FC236}">
                <a16:creationId xmlns:a16="http://schemas.microsoft.com/office/drawing/2014/main" id="{775A3589-6F5A-291B-8311-9832C9DBC800}"/>
              </a:ext>
            </a:extLst>
          </p:cNvPr>
          <p:cNvSpPr/>
          <p:nvPr/>
        </p:nvSpPr>
        <p:spPr>
          <a:xfrm>
            <a:off x="803447" y="909707"/>
            <a:ext cx="1404731" cy="96740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endParaRPr lang="fr-FR" dirty="0"/>
          </a:p>
        </p:txBody>
      </p:sp>
      <p:sp>
        <p:nvSpPr>
          <p:cNvPr id="7" name="Rectangle : coins arrondis 6">
            <a:extLst>
              <a:ext uri="{FF2B5EF4-FFF2-40B4-BE49-F238E27FC236}">
                <a16:creationId xmlns:a16="http://schemas.microsoft.com/office/drawing/2014/main" id="{C8CCD778-AD79-72FC-30B6-0F9F965EE53C}"/>
              </a:ext>
            </a:extLst>
          </p:cNvPr>
          <p:cNvSpPr/>
          <p:nvPr/>
        </p:nvSpPr>
        <p:spPr>
          <a:xfrm>
            <a:off x="4755007" y="955894"/>
            <a:ext cx="1404731" cy="9674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 </a:t>
            </a:r>
            <a:r>
              <a:rPr lang="en-US" dirty="0" err="1"/>
              <a:t>ans</a:t>
            </a:r>
            <a:endParaRPr lang="fr-FR" dirty="0"/>
          </a:p>
        </p:txBody>
      </p:sp>
      <p:sp>
        <p:nvSpPr>
          <p:cNvPr id="8" name="Rectangle : coins arrondis 7">
            <a:extLst>
              <a:ext uri="{FF2B5EF4-FFF2-40B4-BE49-F238E27FC236}">
                <a16:creationId xmlns:a16="http://schemas.microsoft.com/office/drawing/2014/main" id="{D23CCDB2-083E-A66E-C371-FC3FA0D7B104}"/>
              </a:ext>
            </a:extLst>
          </p:cNvPr>
          <p:cNvSpPr/>
          <p:nvPr/>
        </p:nvSpPr>
        <p:spPr>
          <a:xfrm>
            <a:off x="6862103" y="966863"/>
            <a:ext cx="1404731" cy="9674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Version </a:t>
            </a:r>
            <a:r>
              <a:rPr lang="en-US" dirty="0" err="1"/>
              <a:t>suivante</a:t>
            </a:r>
            <a:endParaRPr lang="fr-FR" dirty="0"/>
          </a:p>
        </p:txBody>
      </p:sp>
      <p:sp>
        <p:nvSpPr>
          <p:cNvPr id="9" name="Flèche : droite rayée 8">
            <a:extLst>
              <a:ext uri="{FF2B5EF4-FFF2-40B4-BE49-F238E27FC236}">
                <a16:creationId xmlns:a16="http://schemas.microsoft.com/office/drawing/2014/main" id="{ECA8B360-7C4C-0C12-61F1-3ECE1C6A44A0}"/>
              </a:ext>
            </a:extLst>
          </p:cNvPr>
          <p:cNvSpPr/>
          <p:nvPr/>
        </p:nvSpPr>
        <p:spPr>
          <a:xfrm>
            <a:off x="6159738" y="1259174"/>
            <a:ext cx="808814" cy="494675"/>
          </a:xfrm>
          <a:prstGeom prst="striped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7F4D624A-6C79-583C-1E9D-EAB03C2385A5}"/>
              </a:ext>
            </a:extLst>
          </p:cNvPr>
          <p:cNvSpPr/>
          <p:nvPr/>
        </p:nvSpPr>
        <p:spPr>
          <a:xfrm>
            <a:off x="8884379" y="653514"/>
            <a:ext cx="1404731" cy="96740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23H2</a:t>
            </a:r>
            <a:endParaRPr lang="fr-FR" dirty="0"/>
          </a:p>
        </p:txBody>
      </p:sp>
      <p:sp>
        <p:nvSpPr>
          <p:cNvPr id="11" name="Croix 10">
            <a:extLst>
              <a:ext uri="{FF2B5EF4-FFF2-40B4-BE49-F238E27FC236}">
                <a16:creationId xmlns:a16="http://schemas.microsoft.com/office/drawing/2014/main" id="{49AD63D0-35FA-3F40-8ED8-F92D781D2FBE}"/>
              </a:ext>
            </a:extLst>
          </p:cNvPr>
          <p:cNvSpPr/>
          <p:nvPr/>
        </p:nvSpPr>
        <p:spPr>
          <a:xfrm rot="18957549">
            <a:off x="10044822" y="1190802"/>
            <a:ext cx="520318" cy="558688"/>
          </a:xfrm>
          <a:prstGeom prst="plu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633B63D-74BC-F428-48B5-E1272886AD37}"/>
              </a:ext>
            </a:extLst>
          </p:cNvPr>
          <p:cNvSpPr/>
          <p:nvPr/>
        </p:nvSpPr>
        <p:spPr>
          <a:xfrm>
            <a:off x="8737628" y="1589978"/>
            <a:ext cx="3102964" cy="4349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Novembre 2025</a:t>
            </a:r>
            <a:endParaRPr lang="fr-FR" dirty="0"/>
          </a:p>
        </p:txBody>
      </p:sp>
      <p:sp>
        <p:nvSpPr>
          <p:cNvPr id="13" name="Rectangle : coins arrondis 12">
            <a:extLst>
              <a:ext uri="{FF2B5EF4-FFF2-40B4-BE49-F238E27FC236}">
                <a16:creationId xmlns:a16="http://schemas.microsoft.com/office/drawing/2014/main" id="{4C932F51-85E4-76C6-023F-F7C1BE653DF6}"/>
              </a:ext>
            </a:extLst>
          </p:cNvPr>
          <p:cNvSpPr/>
          <p:nvPr/>
        </p:nvSpPr>
        <p:spPr>
          <a:xfrm>
            <a:off x="258486" y="2648519"/>
            <a:ext cx="2216979" cy="6020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 Mars </a:t>
            </a:r>
            <a:r>
              <a:rPr lang="fr-FR" dirty="0"/>
              <a:t>2025</a:t>
            </a:r>
            <a:br>
              <a:rPr lang="fr-FR" dirty="0"/>
            </a:br>
            <a:r>
              <a:rPr lang="fr-FR" dirty="0"/>
              <a:t>KB5053606 </a:t>
            </a:r>
          </a:p>
        </p:txBody>
      </p:sp>
      <p:pic>
        <p:nvPicPr>
          <p:cNvPr id="14" name="Image 13">
            <a:extLst>
              <a:ext uri="{FF2B5EF4-FFF2-40B4-BE49-F238E27FC236}">
                <a16:creationId xmlns:a16="http://schemas.microsoft.com/office/drawing/2014/main" id="{5BC0F0E3-CA0D-B152-F154-9B92A2C8677E}"/>
              </a:ext>
            </a:extLst>
          </p:cNvPr>
          <p:cNvPicPr>
            <a:picLocks noChangeAspect="1"/>
          </p:cNvPicPr>
          <p:nvPr/>
        </p:nvPicPr>
        <p:blipFill>
          <a:blip r:embed="rId3"/>
          <a:stretch>
            <a:fillRect/>
          </a:stretch>
        </p:blipFill>
        <p:spPr>
          <a:xfrm>
            <a:off x="3043592" y="2446497"/>
            <a:ext cx="5106035" cy="3600450"/>
          </a:xfrm>
          <a:prstGeom prst="rect">
            <a:avLst/>
          </a:prstGeom>
        </p:spPr>
      </p:pic>
      <p:sp>
        <p:nvSpPr>
          <p:cNvPr id="15" name="Rectangle : coins arrondis 14">
            <a:extLst>
              <a:ext uri="{FF2B5EF4-FFF2-40B4-BE49-F238E27FC236}">
                <a16:creationId xmlns:a16="http://schemas.microsoft.com/office/drawing/2014/main" id="{DA3EB639-6BB6-48B7-6EC3-7668A37F3ED7}"/>
              </a:ext>
            </a:extLst>
          </p:cNvPr>
          <p:cNvSpPr/>
          <p:nvPr/>
        </p:nvSpPr>
        <p:spPr>
          <a:xfrm>
            <a:off x="9141529" y="2489056"/>
            <a:ext cx="2546888" cy="11572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800 millions </a:t>
            </a:r>
            <a:r>
              <a:rPr lang="en-US" dirty="0" err="1"/>
              <a:t>d’utilisateurs</a:t>
            </a:r>
            <a:endParaRPr lang="fr-FR" dirty="0"/>
          </a:p>
        </p:txBody>
      </p:sp>
      <p:sp>
        <p:nvSpPr>
          <p:cNvPr id="18" name="Rectangle : coins arrondis 17">
            <a:extLst>
              <a:ext uri="{FF2B5EF4-FFF2-40B4-BE49-F238E27FC236}">
                <a16:creationId xmlns:a16="http://schemas.microsoft.com/office/drawing/2014/main" id="{035ED941-1F2D-3209-B9C6-753A954ADD1F}"/>
              </a:ext>
            </a:extLst>
          </p:cNvPr>
          <p:cNvSpPr/>
          <p:nvPr/>
        </p:nvSpPr>
        <p:spPr>
          <a:xfrm>
            <a:off x="4090256" y="6066999"/>
            <a:ext cx="4335409" cy="3944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 magazine Forbes, 17 mars 2025</a:t>
            </a:r>
            <a:endParaRPr lang="fr-FR" dirty="0"/>
          </a:p>
        </p:txBody>
      </p:sp>
      <p:sp>
        <p:nvSpPr>
          <p:cNvPr id="19" name="Rectangle : coins arrondis 18">
            <a:extLst>
              <a:ext uri="{FF2B5EF4-FFF2-40B4-BE49-F238E27FC236}">
                <a16:creationId xmlns:a16="http://schemas.microsoft.com/office/drawing/2014/main" id="{B6640678-EABA-4E97-2AA0-8C5FF23456F1}"/>
              </a:ext>
            </a:extLst>
          </p:cNvPr>
          <p:cNvSpPr/>
          <p:nvPr/>
        </p:nvSpPr>
        <p:spPr>
          <a:xfrm>
            <a:off x="8796725" y="3864829"/>
            <a:ext cx="2891692" cy="11572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09 </a:t>
            </a:r>
            <a:r>
              <a:rPr lang="en-US" dirty="0" err="1"/>
              <a:t>septembre</a:t>
            </a:r>
            <a:r>
              <a:rPr lang="en-US" dirty="0"/>
              <a:t> 2024</a:t>
            </a:r>
            <a:br>
              <a:rPr lang="en-US" dirty="0"/>
            </a:br>
            <a:r>
              <a:rPr lang="en-US" dirty="0"/>
              <a:t>27 Janvier 2025</a:t>
            </a:r>
          </a:p>
          <a:p>
            <a:pPr algn="ctr"/>
            <a:r>
              <a:rPr lang="en-US" dirty="0"/>
              <a:t>Medium</a:t>
            </a:r>
            <a:endParaRPr lang="fr-FR" dirty="0"/>
          </a:p>
        </p:txBody>
      </p:sp>
      <p:sp>
        <p:nvSpPr>
          <p:cNvPr id="20" name="Rectangle : coins arrondis 19">
            <a:extLst>
              <a:ext uri="{FF2B5EF4-FFF2-40B4-BE49-F238E27FC236}">
                <a16:creationId xmlns:a16="http://schemas.microsoft.com/office/drawing/2014/main" id="{D7F0052F-3ADE-3310-E59D-00BB9A7A4B44}"/>
              </a:ext>
            </a:extLst>
          </p:cNvPr>
          <p:cNvSpPr/>
          <p:nvPr/>
        </p:nvSpPr>
        <p:spPr>
          <a:xfrm>
            <a:off x="132523" y="3722375"/>
            <a:ext cx="2407549" cy="3200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CVE-2024-38217</a:t>
            </a:r>
            <a:endParaRPr lang="fr-FR" dirty="0"/>
          </a:p>
        </p:txBody>
      </p:sp>
      <p:sp>
        <p:nvSpPr>
          <p:cNvPr id="21" name="Rectangle : coins arrondis 20">
            <a:extLst>
              <a:ext uri="{FF2B5EF4-FFF2-40B4-BE49-F238E27FC236}">
                <a16:creationId xmlns:a16="http://schemas.microsoft.com/office/drawing/2014/main" id="{5B215C25-804B-27A2-1FC8-03C3ABBDF486}"/>
              </a:ext>
            </a:extLst>
          </p:cNvPr>
          <p:cNvSpPr/>
          <p:nvPr/>
        </p:nvSpPr>
        <p:spPr>
          <a:xfrm>
            <a:off x="140092" y="4271577"/>
            <a:ext cx="2407549" cy="3437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CVE-2025-29824</a:t>
            </a:r>
            <a:endParaRPr lang="fr-FR" dirty="0"/>
          </a:p>
        </p:txBody>
      </p:sp>
      <p:grpSp>
        <p:nvGrpSpPr>
          <p:cNvPr id="25" name="Groupe 24">
            <a:extLst>
              <a:ext uri="{FF2B5EF4-FFF2-40B4-BE49-F238E27FC236}">
                <a16:creationId xmlns:a16="http://schemas.microsoft.com/office/drawing/2014/main" id="{61E8C9AD-0CE3-84BB-AB42-D2BAA8446064}"/>
              </a:ext>
            </a:extLst>
          </p:cNvPr>
          <p:cNvGrpSpPr/>
          <p:nvPr/>
        </p:nvGrpSpPr>
        <p:grpSpPr>
          <a:xfrm>
            <a:off x="323093" y="4746611"/>
            <a:ext cx="2524039" cy="943711"/>
            <a:chOff x="323093" y="4746611"/>
            <a:chExt cx="2524039" cy="943711"/>
          </a:xfrm>
        </p:grpSpPr>
        <p:sp>
          <p:nvSpPr>
            <p:cNvPr id="23" name="Éclair 22">
              <a:extLst>
                <a:ext uri="{FF2B5EF4-FFF2-40B4-BE49-F238E27FC236}">
                  <a16:creationId xmlns:a16="http://schemas.microsoft.com/office/drawing/2014/main" id="{90A759C6-3DC7-9A20-7D44-7CF9F80CEC6C}"/>
                </a:ext>
              </a:extLst>
            </p:cNvPr>
            <p:cNvSpPr/>
            <p:nvPr/>
          </p:nvSpPr>
          <p:spPr>
            <a:xfrm>
              <a:off x="1774883" y="4746611"/>
              <a:ext cx="1072249" cy="943711"/>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 coins arrondis 23">
              <a:extLst>
                <a:ext uri="{FF2B5EF4-FFF2-40B4-BE49-F238E27FC236}">
                  <a16:creationId xmlns:a16="http://schemas.microsoft.com/office/drawing/2014/main" id="{1F0B6B87-6619-9ACC-F8BB-051EF55E38F7}"/>
                </a:ext>
              </a:extLst>
            </p:cNvPr>
            <p:cNvSpPr/>
            <p:nvPr/>
          </p:nvSpPr>
          <p:spPr>
            <a:xfrm>
              <a:off x="323093" y="4928984"/>
              <a:ext cx="2023399" cy="28948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121</a:t>
              </a:r>
              <a:r>
                <a:rPr lang="en-US" dirty="0"/>
                <a:t> </a:t>
              </a:r>
              <a:r>
                <a:rPr lang="en-US" dirty="0" err="1"/>
                <a:t>vulnerabilites</a:t>
              </a:r>
              <a:endParaRPr lang="fr-FR" dirty="0"/>
            </a:p>
          </p:txBody>
        </p:sp>
      </p:grpSp>
      <p:grpSp>
        <p:nvGrpSpPr>
          <p:cNvPr id="27" name="Groupe 26">
            <a:extLst>
              <a:ext uri="{FF2B5EF4-FFF2-40B4-BE49-F238E27FC236}">
                <a16:creationId xmlns:a16="http://schemas.microsoft.com/office/drawing/2014/main" id="{839C7D61-BD95-ED8E-AB07-9A1B46FF1F3D}"/>
              </a:ext>
            </a:extLst>
          </p:cNvPr>
          <p:cNvGrpSpPr/>
          <p:nvPr/>
        </p:nvGrpSpPr>
        <p:grpSpPr>
          <a:xfrm>
            <a:off x="355277" y="5447634"/>
            <a:ext cx="2524039" cy="943711"/>
            <a:chOff x="323093" y="4746611"/>
            <a:chExt cx="2524039" cy="943711"/>
          </a:xfrm>
        </p:grpSpPr>
        <p:sp>
          <p:nvSpPr>
            <p:cNvPr id="28" name="Éclair 27">
              <a:extLst>
                <a:ext uri="{FF2B5EF4-FFF2-40B4-BE49-F238E27FC236}">
                  <a16:creationId xmlns:a16="http://schemas.microsoft.com/office/drawing/2014/main" id="{32679329-6C94-2DF8-1AEB-A6E5B2DFE884}"/>
                </a:ext>
              </a:extLst>
            </p:cNvPr>
            <p:cNvSpPr/>
            <p:nvPr/>
          </p:nvSpPr>
          <p:spPr>
            <a:xfrm>
              <a:off x="1774883" y="4746611"/>
              <a:ext cx="1072249" cy="943711"/>
            </a:xfrm>
            <a:prstGeom prst="lightningBol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 coins arrondis 28">
              <a:extLst>
                <a:ext uri="{FF2B5EF4-FFF2-40B4-BE49-F238E27FC236}">
                  <a16:creationId xmlns:a16="http://schemas.microsoft.com/office/drawing/2014/main" id="{DB957754-C009-2EB4-AFF1-3E28F2A0F55A}"/>
                </a:ext>
              </a:extLst>
            </p:cNvPr>
            <p:cNvSpPr/>
            <p:nvPr/>
          </p:nvSpPr>
          <p:spPr>
            <a:xfrm>
              <a:off x="323093" y="4928984"/>
              <a:ext cx="2023399" cy="28948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11</a:t>
              </a:r>
              <a:r>
                <a:rPr lang="en-US" dirty="0"/>
                <a:t> vulnerabilities critiques</a:t>
              </a:r>
              <a:endParaRPr lang="fr-FR" dirty="0"/>
            </a:p>
          </p:txBody>
        </p:sp>
      </p:grpSp>
      <p:sp>
        <p:nvSpPr>
          <p:cNvPr id="30" name="Rectangle : coins arrondis 29">
            <a:extLst>
              <a:ext uri="{FF2B5EF4-FFF2-40B4-BE49-F238E27FC236}">
                <a16:creationId xmlns:a16="http://schemas.microsoft.com/office/drawing/2014/main" id="{9000456F-B1A2-4E50-56FA-49FF88C4A3F2}"/>
              </a:ext>
            </a:extLst>
          </p:cNvPr>
          <p:cNvSpPr/>
          <p:nvPr/>
        </p:nvSpPr>
        <p:spPr>
          <a:xfrm>
            <a:off x="9227358" y="5218466"/>
            <a:ext cx="2155245" cy="96740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Patch Tuesday</a:t>
            </a:r>
          </a:p>
          <a:p>
            <a:pPr algn="ctr"/>
            <a:r>
              <a:rPr lang="en-US" dirty="0"/>
              <a:t>[Version B]</a:t>
            </a:r>
            <a:endParaRPr lang="fr-FR" dirty="0"/>
          </a:p>
        </p:txBody>
      </p:sp>
      <p:sp>
        <p:nvSpPr>
          <p:cNvPr id="3" name="Flèche : pentagone 2">
            <a:extLst>
              <a:ext uri="{FF2B5EF4-FFF2-40B4-BE49-F238E27FC236}">
                <a16:creationId xmlns:a16="http://schemas.microsoft.com/office/drawing/2014/main" id="{8FBF2CD0-CA26-B807-5001-FFCC9AC5DBF3}"/>
              </a:ext>
            </a:extLst>
          </p:cNvPr>
          <p:cNvSpPr/>
          <p:nvPr/>
        </p:nvSpPr>
        <p:spPr>
          <a:xfrm>
            <a:off x="1" y="328545"/>
            <a:ext cx="3258926" cy="356902"/>
          </a:xfrm>
          <a:prstGeom prst="homePlat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en-US" sz="2400" b="1" kern="100" dirty="0">
                <a:latin typeface="Aptos" panose="020B0004020202020204" pitchFamily="34" charset="0"/>
                <a:ea typeface="Aptos" panose="020B0004020202020204" pitchFamily="34" charset="0"/>
                <a:cs typeface="Aptos" panose="020B0004020202020204" pitchFamily="34" charset="0"/>
              </a:rPr>
              <a:t>PARCOURS</a:t>
            </a:r>
            <a:endParaRPr lang="fr-CA" sz="2400" b="1" kern="100" dirty="0">
              <a:latin typeface="Aptos" panose="020B0004020202020204" pitchFamily="34" charset="0"/>
              <a:ea typeface="Aptos" panose="020B0004020202020204" pitchFamily="34" charset="0"/>
              <a:cs typeface="Aptos" panose="020B0004020202020204" pitchFamily="34" charset="0"/>
            </a:endParaRPr>
          </a:p>
        </p:txBody>
      </p:sp>
      <p:sp>
        <p:nvSpPr>
          <p:cNvPr id="6" name="Flèche : chevron 5">
            <a:extLst>
              <a:ext uri="{FF2B5EF4-FFF2-40B4-BE49-F238E27FC236}">
                <a16:creationId xmlns:a16="http://schemas.microsoft.com/office/drawing/2014/main" id="{4024CF5B-13FB-149E-FDB2-CE3B879D17FB}"/>
              </a:ext>
            </a:extLst>
          </p:cNvPr>
          <p:cNvSpPr/>
          <p:nvPr/>
        </p:nvSpPr>
        <p:spPr>
          <a:xfrm>
            <a:off x="3340541" y="296814"/>
            <a:ext cx="1085805" cy="400951"/>
          </a:xfrm>
          <a:prstGeom prst="chevron">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endParaRPr lang="fr-FR" dirty="0">
              <a:solidFill>
                <a:schemeClr val="bg1"/>
              </a:solidFill>
            </a:endParaRPr>
          </a:p>
        </p:txBody>
      </p:sp>
      <p:sp>
        <p:nvSpPr>
          <p:cNvPr id="16" name="Flèche : pentagone 15">
            <a:hlinkClick r:id="rId4" action="ppaction://hlinksldjump"/>
            <a:extLst>
              <a:ext uri="{FF2B5EF4-FFF2-40B4-BE49-F238E27FC236}">
                <a16:creationId xmlns:a16="http://schemas.microsoft.com/office/drawing/2014/main" id="{8D4492DC-F627-BDB4-9B63-54CCABF3609C}"/>
              </a:ext>
            </a:extLst>
          </p:cNvPr>
          <p:cNvSpPr/>
          <p:nvPr/>
        </p:nvSpPr>
        <p:spPr>
          <a:xfrm>
            <a:off x="0" y="1"/>
            <a:ext cx="2047285" cy="312752"/>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MIS À JOUR</a:t>
            </a:r>
            <a:endParaRPr lang="fr-FR" dirty="0"/>
          </a:p>
        </p:txBody>
      </p:sp>
    </p:spTree>
    <p:extLst>
      <p:ext uri="{BB962C8B-B14F-4D97-AF65-F5344CB8AC3E}">
        <p14:creationId xmlns:p14="http://schemas.microsoft.com/office/powerpoint/2010/main" val="273050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heel(1)">
                                      <p:cBhvr>
                                        <p:cTn id="44" dur="750"/>
                                        <p:tgtEl>
                                          <p:spTgt spid="10"/>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inVertical)">
                                      <p:cBhvr>
                                        <p:cTn id="47" dur="500"/>
                                        <p:tgtEl>
                                          <p:spTgt spid="11"/>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1000"/>
                                        <p:tgtEl>
                                          <p:spTgt spid="19"/>
                                        </p:tgtEl>
                                      </p:cBhvr>
                                    </p:animEffect>
                                    <p:anim calcmode="lin" valueType="num">
                                      <p:cBhvr>
                                        <p:cTn id="65" dur="1000" fill="hold"/>
                                        <p:tgtEl>
                                          <p:spTgt spid="19"/>
                                        </p:tgtEl>
                                        <p:attrNameLst>
                                          <p:attrName>ppt_x</p:attrName>
                                        </p:attrNameLst>
                                      </p:cBhvr>
                                      <p:tavLst>
                                        <p:tav tm="0">
                                          <p:val>
                                            <p:strVal val="#ppt_x"/>
                                          </p:val>
                                        </p:tav>
                                        <p:tav tm="100000">
                                          <p:val>
                                            <p:strVal val="#ppt_x"/>
                                          </p:val>
                                        </p:tav>
                                      </p:tavLst>
                                    </p:anim>
                                    <p:anim calcmode="lin" valueType="num">
                                      <p:cBhvr>
                                        <p:cTn id="6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1000"/>
                                        <p:tgtEl>
                                          <p:spTgt spid="30"/>
                                        </p:tgtEl>
                                      </p:cBhvr>
                                    </p:animEffect>
                                    <p:anim calcmode="lin" valueType="num">
                                      <p:cBhvr>
                                        <p:cTn id="72" dur="1000" fill="hold"/>
                                        <p:tgtEl>
                                          <p:spTgt spid="30"/>
                                        </p:tgtEl>
                                        <p:attrNameLst>
                                          <p:attrName>ppt_x</p:attrName>
                                        </p:attrNameLst>
                                      </p:cBhvr>
                                      <p:tavLst>
                                        <p:tav tm="0">
                                          <p:val>
                                            <p:strVal val="#ppt_x"/>
                                          </p:val>
                                        </p:tav>
                                        <p:tav tm="100000">
                                          <p:val>
                                            <p:strVal val="#ppt_x"/>
                                          </p:val>
                                        </p:tav>
                                      </p:tavLst>
                                    </p:anim>
                                    <p:anim calcmode="lin" valueType="num">
                                      <p:cBhvr>
                                        <p:cTn id="7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1000"/>
                                        <p:tgtEl>
                                          <p:spTgt spid="13"/>
                                        </p:tgtEl>
                                      </p:cBhvr>
                                    </p:animEffect>
                                    <p:anim calcmode="lin" valueType="num">
                                      <p:cBhvr>
                                        <p:cTn id="79" dur="1000" fill="hold"/>
                                        <p:tgtEl>
                                          <p:spTgt spid="13"/>
                                        </p:tgtEl>
                                        <p:attrNameLst>
                                          <p:attrName>ppt_x</p:attrName>
                                        </p:attrNameLst>
                                      </p:cBhvr>
                                      <p:tavLst>
                                        <p:tav tm="0">
                                          <p:val>
                                            <p:strVal val="#ppt_x"/>
                                          </p:val>
                                        </p:tav>
                                        <p:tav tm="100000">
                                          <p:val>
                                            <p:strVal val="#ppt_x"/>
                                          </p:val>
                                        </p:tav>
                                      </p:tavLst>
                                    </p:anim>
                                    <p:anim calcmode="lin" valueType="num">
                                      <p:cBhvr>
                                        <p:cTn id="80" dur="1000" fill="hold"/>
                                        <p:tgtEl>
                                          <p:spTgt spid="1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1000"/>
                                        <p:tgtEl>
                                          <p:spTgt spid="14"/>
                                        </p:tgtEl>
                                      </p:cBhvr>
                                    </p:animEffect>
                                    <p:anim calcmode="lin" valueType="num">
                                      <p:cBhvr>
                                        <p:cTn id="84" dur="1000" fill="hold"/>
                                        <p:tgtEl>
                                          <p:spTgt spid="14"/>
                                        </p:tgtEl>
                                        <p:attrNameLst>
                                          <p:attrName>ppt_x</p:attrName>
                                        </p:attrNameLst>
                                      </p:cBhvr>
                                      <p:tavLst>
                                        <p:tav tm="0">
                                          <p:val>
                                            <p:strVal val="#ppt_x"/>
                                          </p:val>
                                        </p:tav>
                                        <p:tav tm="100000">
                                          <p:val>
                                            <p:strVal val="#ppt_x"/>
                                          </p:val>
                                        </p:tav>
                                      </p:tavLst>
                                    </p:anim>
                                    <p:anim calcmode="lin" valueType="num">
                                      <p:cBhvr>
                                        <p:cTn id="85" dur="1000" fill="hold"/>
                                        <p:tgtEl>
                                          <p:spTgt spid="1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1000"/>
                                        <p:tgtEl>
                                          <p:spTgt spid="18"/>
                                        </p:tgtEl>
                                      </p:cBhvr>
                                    </p:animEffect>
                                    <p:anim calcmode="lin" valueType="num">
                                      <p:cBhvr>
                                        <p:cTn id="89" dur="1000" fill="hold"/>
                                        <p:tgtEl>
                                          <p:spTgt spid="18"/>
                                        </p:tgtEl>
                                        <p:attrNameLst>
                                          <p:attrName>ppt_x</p:attrName>
                                        </p:attrNameLst>
                                      </p:cBhvr>
                                      <p:tavLst>
                                        <p:tav tm="0">
                                          <p:val>
                                            <p:strVal val="#ppt_x"/>
                                          </p:val>
                                        </p:tav>
                                        <p:tav tm="100000">
                                          <p:val>
                                            <p:strVal val="#ppt_x"/>
                                          </p:val>
                                        </p:tav>
                                      </p:tavLst>
                                    </p:anim>
                                    <p:anim calcmode="lin" valueType="num">
                                      <p:cBhvr>
                                        <p:cTn id="9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1000"/>
                                        <p:tgtEl>
                                          <p:spTgt spid="20"/>
                                        </p:tgtEl>
                                      </p:cBhvr>
                                    </p:animEffect>
                                    <p:anim calcmode="lin" valueType="num">
                                      <p:cBhvr>
                                        <p:cTn id="96" dur="1000" fill="hold"/>
                                        <p:tgtEl>
                                          <p:spTgt spid="20"/>
                                        </p:tgtEl>
                                        <p:attrNameLst>
                                          <p:attrName>ppt_x</p:attrName>
                                        </p:attrNameLst>
                                      </p:cBhvr>
                                      <p:tavLst>
                                        <p:tav tm="0">
                                          <p:val>
                                            <p:strVal val="#ppt_x"/>
                                          </p:val>
                                        </p:tav>
                                        <p:tav tm="100000">
                                          <p:val>
                                            <p:strVal val="#ppt_x"/>
                                          </p:val>
                                        </p:tav>
                                      </p:tavLst>
                                    </p:anim>
                                    <p:anim calcmode="lin" valueType="num">
                                      <p:cBhvr>
                                        <p:cTn id="9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additive="base">
                                        <p:cTn id="102" dur="500" fill="hold"/>
                                        <p:tgtEl>
                                          <p:spTgt spid="21"/>
                                        </p:tgtEl>
                                        <p:attrNameLst>
                                          <p:attrName>ppt_x</p:attrName>
                                        </p:attrNameLst>
                                      </p:cBhvr>
                                      <p:tavLst>
                                        <p:tav tm="0">
                                          <p:val>
                                            <p:strVal val="0-#ppt_w/2"/>
                                          </p:val>
                                        </p:tav>
                                        <p:tav tm="100000">
                                          <p:val>
                                            <p:strVal val="#ppt_x"/>
                                          </p:val>
                                        </p:tav>
                                      </p:tavLst>
                                    </p:anim>
                                    <p:anim calcmode="lin" valueType="num">
                                      <p:cBhvr additive="base">
                                        <p:cTn id="103"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8" fill="hold" nodeType="clickEffect">
                                  <p:stCondLst>
                                    <p:cond delay="0"/>
                                  </p:stCondLst>
                                  <p:childTnLst>
                                    <p:set>
                                      <p:cBhvr>
                                        <p:cTn id="107" dur="1" fill="hold">
                                          <p:stCondLst>
                                            <p:cond delay="0"/>
                                          </p:stCondLst>
                                        </p:cTn>
                                        <p:tgtEl>
                                          <p:spTgt spid="25"/>
                                        </p:tgtEl>
                                        <p:attrNameLst>
                                          <p:attrName>style.visibility</p:attrName>
                                        </p:attrNameLst>
                                      </p:cBhvr>
                                      <p:to>
                                        <p:strVal val="visible"/>
                                      </p:to>
                                    </p:set>
                                    <p:anim calcmode="lin" valueType="num">
                                      <p:cBhvr additive="base">
                                        <p:cTn id="108" dur="500" fill="hold"/>
                                        <p:tgtEl>
                                          <p:spTgt spid="25"/>
                                        </p:tgtEl>
                                        <p:attrNameLst>
                                          <p:attrName>ppt_x</p:attrName>
                                        </p:attrNameLst>
                                      </p:cBhvr>
                                      <p:tavLst>
                                        <p:tav tm="0">
                                          <p:val>
                                            <p:strVal val="0-#ppt_w/2"/>
                                          </p:val>
                                        </p:tav>
                                        <p:tav tm="100000">
                                          <p:val>
                                            <p:strVal val="#ppt_x"/>
                                          </p:val>
                                        </p:tav>
                                      </p:tavLst>
                                    </p:anim>
                                    <p:anim calcmode="lin" valueType="num">
                                      <p:cBhvr additive="base">
                                        <p:cTn id="109"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8" fill="hold" nodeType="clickEffect">
                                  <p:stCondLst>
                                    <p:cond delay="0"/>
                                  </p:stCondLst>
                                  <p:childTnLst>
                                    <p:set>
                                      <p:cBhvr>
                                        <p:cTn id="113" dur="1" fill="hold">
                                          <p:stCondLst>
                                            <p:cond delay="0"/>
                                          </p:stCondLst>
                                        </p:cTn>
                                        <p:tgtEl>
                                          <p:spTgt spid="27"/>
                                        </p:tgtEl>
                                        <p:attrNameLst>
                                          <p:attrName>style.visibility</p:attrName>
                                        </p:attrNameLst>
                                      </p:cBhvr>
                                      <p:to>
                                        <p:strVal val="visible"/>
                                      </p:to>
                                    </p:set>
                                    <p:anim calcmode="lin" valueType="num">
                                      <p:cBhvr additive="base">
                                        <p:cTn id="114" dur="500" fill="hold"/>
                                        <p:tgtEl>
                                          <p:spTgt spid="27"/>
                                        </p:tgtEl>
                                        <p:attrNameLst>
                                          <p:attrName>ppt_x</p:attrName>
                                        </p:attrNameLst>
                                      </p:cBhvr>
                                      <p:tavLst>
                                        <p:tav tm="0">
                                          <p:val>
                                            <p:strVal val="0-#ppt_w/2"/>
                                          </p:val>
                                        </p:tav>
                                        <p:tav tm="100000">
                                          <p:val>
                                            <p:strVal val="#ppt_x"/>
                                          </p:val>
                                        </p:tav>
                                      </p:tavLst>
                                    </p:anim>
                                    <p:anim calcmode="lin" valueType="num">
                                      <p:cBhvr additive="base">
                                        <p:cTn id="115"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2" grpId="0"/>
      <p:bldP spid="13" grpId="0" animBg="1"/>
      <p:bldP spid="15" grpId="0" animBg="1"/>
      <p:bldP spid="18" grpId="0" animBg="1"/>
      <p:bldP spid="19" grpId="0" animBg="1"/>
      <p:bldP spid="20" grpId="0" animBg="1"/>
      <p:bldP spid="21" grpId="0" animBg="1"/>
      <p:bldP spid="30"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0000">
            <a:alpha val="35000"/>
          </a:srgbClr>
        </a:solidFill>
        <a:effectLst/>
      </p:bgPr>
    </p:bg>
    <p:spTree>
      <p:nvGrpSpPr>
        <p:cNvPr id="1" name=""/>
        <p:cNvGrpSpPr/>
        <p:nvPr/>
      </p:nvGrpSpPr>
      <p:grpSpPr>
        <a:xfrm>
          <a:off x="0" y="0"/>
          <a:ext cx="0" cy="0"/>
          <a:chOff x="0" y="0"/>
          <a:chExt cx="0" cy="0"/>
        </a:xfrm>
      </p:grpSpPr>
      <p:graphicFrame>
        <p:nvGraphicFramePr>
          <p:cNvPr id="2" name="Chart 0"/>
          <p:cNvGraphicFramePr>
            <a:graphicFrameLocks noChangeAspect="1"/>
          </p:cNvGraphicFramePr>
          <p:nvPr/>
        </p:nvGraphicFramePr>
        <p:xfrm>
          <a:off x="1082694" y="2774236"/>
          <a:ext cx="2709333" cy="2235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2"/>
          <p:cNvGraphicFramePr>
            <a:graphicFrameLocks noChangeAspect="1"/>
          </p:cNvGraphicFramePr>
          <p:nvPr/>
        </p:nvGraphicFramePr>
        <p:xfrm>
          <a:off x="9014884" y="931042"/>
          <a:ext cx="2709333" cy="2235200"/>
        </p:xfrm>
        <a:graphic>
          <a:graphicData uri="http://schemas.openxmlformats.org/drawingml/2006/chart">
            <c:chart xmlns:c="http://schemas.openxmlformats.org/drawingml/2006/chart" xmlns:r="http://schemas.openxmlformats.org/officeDocument/2006/relationships" r:id="rId4"/>
          </a:graphicData>
        </a:graphic>
      </p:graphicFrame>
      <p:sp>
        <p:nvSpPr>
          <p:cNvPr id="25" name="Slide Number Placeholder 0"/>
          <p:cNvSpPr>
            <a:spLocks noGrp="1"/>
          </p:cNvSpPr>
          <p:nvPr>
            <p:ph type="sldNum" sz="quarter" idx="4294967295"/>
          </p:nvPr>
        </p:nvSpPr>
        <p:spPr>
          <a:xfrm>
            <a:off x="15426267" y="8466667"/>
            <a:ext cx="812800" cy="474133"/>
          </a:xfrm>
          <a:prstGeom prst="rect">
            <a:avLst/>
          </a:prstGeom>
          <a:extLst>
            <a:ext uri="{C572A759-6A51-4108-AA02-DFA0A04FC94B}">
              <ma14:wrappingTextBoxFlag xmlns="" xmlns:ma14="http://schemas.microsoft.com/office/mac/drawingml/2011/main" val="0"/>
            </a:ext>
          </a:extLst>
        </p:spPr>
        <p:txBody>
          <a:bodyPr anchor="ctr" anchorCtr="0"/>
          <a:lstStyle>
            <a:lvl1pPr/>
          </a:lstStyle>
          <a:p>
            <a:fld id="{F7021451-1387-4CA6-816F-3879F97B5CBC}" type="slidenum">
              <a:rPr lang="en-US" sz="1613">
                <a:solidFill>
                  <a:schemeClr val="tx1"/>
                </a:solidFill>
                <a:latin typeface="Open Sans"/>
                <a:ea typeface="Open Sans"/>
                <a:cs typeface="Open Sans"/>
              </a:rPr>
              <a:pPr/>
              <a:t>7</a:t>
            </a:fld>
            <a:endParaRPr lang="en-US" sz="1613">
              <a:solidFill>
                <a:schemeClr val="tx1"/>
              </a:solidFill>
              <a:latin typeface="Open Sans"/>
              <a:ea typeface="Open Sans"/>
              <a:cs typeface="Open Sans"/>
            </a:endParaRPr>
          </a:p>
        </p:txBody>
      </p:sp>
      <p:sp>
        <p:nvSpPr>
          <p:cNvPr id="7" name="ZoneTexte 6">
            <a:extLst>
              <a:ext uri="{FF2B5EF4-FFF2-40B4-BE49-F238E27FC236}">
                <a16:creationId xmlns:a16="http://schemas.microsoft.com/office/drawing/2014/main" id="{CE58398E-D9BB-4384-B4F8-A958A9310779}"/>
              </a:ext>
            </a:extLst>
          </p:cNvPr>
          <p:cNvSpPr txBox="1">
            <a:spLocks noChangeAspect="1"/>
          </p:cNvSpPr>
          <p:nvPr/>
        </p:nvSpPr>
        <p:spPr>
          <a:xfrm>
            <a:off x="1827760" y="3616382"/>
            <a:ext cx="1219200" cy="584775"/>
          </a:xfrm>
          <a:prstGeom prst="rect">
            <a:avLst/>
          </a:prstGeom>
          <a:noFill/>
        </p:spPr>
        <p:txBody>
          <a:bodyPr vertOverflow="overflow" vert="horz" wrap="square" rtlCol="0" anchor="ctr" anchorCtr="1">
            <a:spAutoFit/>
          </a:bodyPr>
          <a:lstStyle/>
          <a:p>
            <a:pPr algn="ctr"/>
            <a:r>
              <a:rPr lang="fr-BE" sz="3200" dirty="0">
                <a:latin typeface="Montserrat ExtraBold"/>
              </a:rPr>
              <a:t>1</a:t>
            </a:r>
          </a:p>
        </p:txBody>
      </p:sp>
      <p:grpSp>
        <p:nvGrpSpPr>
          <p:cNvPr id="20" name="Groupe 19">
            <a:extLst>
              <a:ext uri="{FF2B5EF4-FFF2-40B4-BE49-F238E27FC236}">
                <a16:creationId xmlns:a16="http://schemas.microsoft.com/office/drawing/2014/main" id="{BAEB9F04-2EC0-9E50-2B54-5B6BDC61C1D9}"/>
              </a:ext>
            </a:extLst>
          </p:cNvPr>
          <p:cNvGrpSpPr/>
          <p:nvPr/>
        </p:nvGrpSpPr>
        <p:grpSpPr>
          <a:xfrm>
            <a:off x="5040801" y="1897356"/>
            <a:ext cx="2709333" cy="2235200"/>
            <a:chOff x="3680354" y="-146228"/>
            <a:chExt cx="2709333" cy="2235200"/>
          </a:xfrm>
        </p:grpSpPr>
        <p:graphicFrame>
          <p:nvGraphicFramePr>
            <p:cNvPr id="3" name="Chart 1"/>
            <p:cNvGraphicFramePr>
              <a:graphicFrameLocks noChangeAspect="1"/>
            </p:cNvGraphicFramePr>
            <p:nvPr/>
          </p:nvGraphicFramePr>
          <p:xfrm>
            <a:off x="3680354" y="-146228"/>
            <a:ext cx="2709333" cy="2235200"/>
          </p:xfrm>
          <a:graphic>
            <a:graphicData uri="http://schemas.openxmlformats.org/drawingml/2006/chart">
              <c:chart xmlns:c="http://schemas.openxmlformats.org/drawingml/2006/chart" xmlns:r="http://schemas.openxmlformats.org/officeDocument/2006/relationships" r:id="rId5"/>
            </a:graphicData>
          </a:graphic>
        </p:graphicFrame>
        <p:sp>
          <p:nvSpPr>
            <p:cNvPr id="8" name="ZoneTexte 7">
              <a:extLst>
                <a:ext uri="{FF2B5EF4-FFF2-40B4-BE49-F238E27FC236}">
                  <a16:creationId xmlns:a16="http://schemas.microsoft.com/office/drawing/2014/main" id="{9361844F-0983-4DE0-B19C-FB402D7F7C26}"/>
                </a:ext>
              </a:extLst>
            </p:cNvPr>
            <p:cNvSpPr txBox="1">
              <a:spLocks noChangeAspect="1"/>
            </p:cNvSpPr>
            <p:nvPr/>
          </p:nvSpPr>
          <p:spPr>
            <a:xfrm>
              <a:off x="4425421" y="678984"/>
              <a:ext cx="1219200" cy="584775"/>
            </a:xfrm>
            <a:prstGeom prst="rect">
              <a:avLst/>
            </a:prstGeom>
            <a:noFill/>
          </p:spPr>
          <p:txBody>
            <a:bodyPr vertOverflow="overflow" vert="horz" wrap="square" rtlCol="0" anchor="ctr" anchorCtr="1">
              <a:spAutoFit/>
            </a:bodyPr>
            <a:lstStyle/>
            <a:p>
              <a:pPr algn="ctr"/>
              <a:r>
                <a:rPr lang="fr-BE" sz="3200" dirty="0">
                  <a:latin typeface="Montserrat ExtraBold"/>
                </a:rPr>
                <a:t>2</a:t>
              </a:r>
            </a:p>
          </p:txBody>
        </p:sp>
      </p:grpSp>
      <p:sp>
        <p:nvSpPr>
          <p:cNvPr id="9" name="ZoneTexte 8">
            <a:extLst>
              <a:ext uri="{FF2B5EF4-FFF2-40B4-BE49-F238E27FC236}">
                <a16:creationId xmlns:a16="http://schemas.microsoft.com/office/drawing/2014/main" id="{A0316999-2A3E-48CD-8EA9-EF43A5F92A7E}"/>
              </a:ext>
            </a:extLst>
          </p:cNvPr>
          <p:cNvSpPr txBox="1">
            <a:spLocks noChangeAspect="1"/>
          </p:cNvSpPr>
          <p:nvPr/>
        </p:nvSpPr>
        <p:spPr>
          <a:xfrm>
            <a:off x="9623096" y="1756254"/>
            <a:ext cx="1634517" cy="584775"/>
          </a:xfrm>
          <a:prstGeom prst="rect">
            <a:avLst/>
          </a:prstGeom>
          <a:noFill/>
        </p:spPr>
        <p:txBody>
          <a:bodyPr vertOverflow="overflow" vert="horz" wrap="square" rtlCol="0" anchor="ctr" anchorCtr="1">
            <a:spAutoFit/>
          </a:bodyPr>
          <a:lstStyle/>
          <a:p>
            <a:pPr algn="ctr"/>
            <a:r>
              <a:rPr lang="fr-BE" sz="3200" dirty="0">
                <a:latin typeface="Montserrat ExtraBold"/>
              </a:rPr>
              <a:t>3</a:t>
            </a:r>
          </a:p>
        </p:txBody>
      </p:sp>
      <p:sp>
        <p:nvSpPr>
          <p:cNvPr id="11" name="ZoneTexte 10">
            <a:extLst>
              <a:ext uri="{FF2B5EF4-FFF2-40B4-BE49-F238E27FC236}">
                <a16:creationId xmlns:a16="http://schemas.microsoft.com/office/drawing/2014/main" id="{23D9DCB9-5BDD-416D-987F-37F52430813B}"/>
              </a:ext>
            </a:extLst>
          </p:cNvPr>
          <p:cNvSpPr txBox="1">
            <a:spLocks noChangeAspect="1"/>
          </p:cNvSpPr>
          <p:nvPr/>
        </p:nvSpPr>
        <p:spPr>
          <a:xfrm>
            <a:off x="680774" y="5126705"/>
            <a:ext cx="3183467" cy="348878"/>
          </a:xfrm>
          <a:prstGeom prst="rect">
            <a:avLst/>
          </a:prstGeom>
          <a:noFill/>
        </p:spPr>
        <p:txBody>
          <a:bodyPr vertOverflow="overflow" vert="horz" wrap="square" rtlCol="0" anchor="b" anchorCtr="1">
            <a:spAutoFit/>
          </a:bodyPr>
          <a:lstStyle/>
          <a:p>
            <a:pPr algn="ctr"/>
            <a:r>
              <a:rPr lang="fr-BE" sz="1667" b="1" dirty="0">
                <a:solidFill>
                  <a:srgbClr val="FF0000"/>
                </a:solidFill>
              </a:rPr>
              <a:t>SECURITE</a:t>
            </a:r>
          </a:p>
        </p:txBody>
      </p:sp>
      <p:sp>
        <p:nvSpPr>
          <p:cNvPr id="12" name="ZoneTexte 11">
            <a:extLst>
              <a:ext uri="{FF2B5EF4-FFF2-40B4-BE49-F238E27FC236}">
                <a16:creationId xmlns:a16="http://schemas.microsoft.com/office/drawing/2014/main" id="{BD9DCE96-57BE-46C0-BBE3-085F185BAD9C}"/>
              </a:ext>
            </a:extLst>
          </p:cNvPr>
          <p:cNvSpPr txBox="1">
            <a:spLocks noChangeAspect="1"/>
          </p:cNvSpPr>
          <p:nvPr/>
        </p:nvSpPr>
        <p:spPr>
          <a:xfrm>
            <a:off x="680774" y="5627983"/>
            <a:ext cx="3183467" cy="584775"/>
          </a:xfrm>
          <a:prstGeom prst="rect">
            <a:avLst/>
          </a:prstGeom>
          <a:noFill/>
        </p:spPr>
        <p:txBody>
          <a:bodyPr vertOverflow="overflow" vert="horz" wrap="square" rtlCol="0" anchor="t">
            <a:spAutoFit/>
          </a:bodyPr>
          <a:lstStyle/>
          <a:p>
            <a:pPr algn="ctr"/>
            <a:r>
              <a:rPr lang="fr-BE" sz="1600" dirty="0">
                <a:solidFill>
                  <a:schemeClr val="bg1"/>
                </a:solidFill>
                <a:latin typeface="Open Sans"/>
                <a:ea typeface="Open Sans"/>
                <a:cs typeface="Open Sans"/>
              </a:rPr>
              <a:t>Des failles nécessitant l’usage d’un antivirus externe.</a:t>
            </a:r>
          </a:p>
        </p:txBody>
      </p:sp>
      <p:sp>
        <p:nvSpPr>
          <p:cNvPr id="13" name="ZoneTexte 12">
            <a:extLst>
              <a:ext uri="{FF2B5EF4-FFF2-40B4-BE49-F238E27FC236}">
                <a16:creationId xmlns:a16="http://schemas.microsoft.com/office/drawing/2014/main" id="{F30BBE8A-B6CB-448E-B77B-92B9DD494204}"/>
              </a:ext>
            </a:extLst>
          </p:cNvPr>
          <p:cNvSpPr txBox="1">
            <a:spLocks noChangeAspect="1"/>
          </p:cNvSpPr>
          <p:nvPr/>
        </p:nvSpPr>
        <p:spPr>
          <a:xfrm>
            <a:off x="4702129" y="4285904"/>
            <a:ext cx="3183467" cy="348878"/>
          </a:xfrm>
          <a:prstGeom prst="rect">
            <a:avLst/>
          </a:prstGeom>
          <a:noFill/>
        </p:spPr>
        <p:txBody>
          <a:bodyPr vertOverflow="overflow" vert="horz" wrap="square" rtlCol="0" anchor="b" anchorCtr="1">
            <a:spAutoFit/>
          </a:bodyPr>
          <a:lstStyle/>
          <a:p>
            <a:pPr algn="ctr"/>
            <a:r>
              <a:rPr lang="fr-BE" sz="1667" b="1" dirty="0">
                <a:solidFill>
                  <a:srgbClr val="FF0000"/>
                </a:solidFill>
              </a:rPr>
              <a:t>D</a:t>
            </a:r>
            <a:r>
              <a:rPr lang="en-US" sz="1667" b="1" dirty="0">
                <a:solidFill>
                  <a:srgbClr val="FF0000"/>
                </a:solidFill>
              </a:rPr>
              <a:t>EMARRAGE</a:t>
            </a:r>
            <a:endParaRPr lang="fr-BE" sz="1667" b="1" dirty="0">
              <a:solidFill>
                <a:srgbClr val="FF0000"/>
              </a:solidFill>
            </a:endParaRPr>
          </a:p>
        </p:txBody>
      </p:sp>
      <p:sp>
        <p:nvSpPr>
          <p:cNvPr id="14" name="ZoneTexte 13">
            <a:extLst>
              <a:ext uri="{FF2B5EF4-FFF2-40B4-BE49-F238E27FC236}">
                <a16:creationId xmlns:a16="http://schemas.microsoft.com/office/drawing/2014/main" id="{3702F6F6-43E1-4F6B-9AE8-4C5782048A05}"/>
              </a:ext>
            </a:extLst>
          </p:cNvPr>
          <p:cNvSpPr txBox="1">
            <a:spLocks noChangeAspect="1"/>
          </p:cNvSpPr>
          <p:nvPr/>
        </p:nvSpPr>
        <p:spPr>
          <a:xfrm>
            <a:off x="4702128" y="4653722"/>
            <a:ext cx="3183467" cy="1077218"/>
          </a:xfrm>
          <a:prstGeom prst="rect">
            <a:avLst/>
          </a:prstGeom>
          <a:noFill/>
        </p:spPr>
        <p:txBody>
          <a:bodyPr vertOverflow="overflow" vert="horz" wrap="square" rtlCol="0" anchor="t">
            <a:spAutoFit/>
          </a:bodyPr>
          <a:lstStyle/>
          <a:p>
            <a:pPr algn="ctr"/>
            <a:r>
              <a:rPr lang="fr-BE" sz="1600" dirty="0">
                <a:solidFill>
                  <a:schemeClr val="bg1"/>
                </a:solidFill>
                <a:latin typeface="Open Sans"/>
                <a:ea typeface="Open Sans"/>
                <a:cs typeface="Open Sans"/>
              </a:rPr>
              <a:t>Les redémarrages sans continues suite aux mises </a:t>
            </a:r>
            <a:r>
              <a:rPr lang="fr-FR" sz="1600" dirty="0">
                <a:solidFill>
                  <a:schemeClr val="bg1"/>
                </a:solidFill>
                <a:latin typeface="Open Sans"/>
                <a:ea typeface="Open Sans"/>
                <a:cs typeface="Open Sans"/>
              </a:rPr>
              <a:t>à</a:t>
            </a:r>
            <a:r>
              <a:rPr lang="fr-BE" sz="1600" dirty="0">
                <a:solidFill>
                  <a:schemeClr val="bg1"/>
                </a:solidFill>
                <a:latin typeface="Open Sans"/>
                <a:ea typeface="Open Sans"/>
                <a:cs typeface="Open Sans"/>
              </a:rPr>
              <a:t> jour soudaines.</a:t>
            </a:r>
          </a:p>
          <a:p>
            <a:pPr algn="ctr"/>
            <a:r>
              <a:rPr lang="fr-CA" sz="1600" b="1" dirty="0">
                <a:solidFill>
                  <a:schemeClr val="bg1"/>
                </a:solidFill>
                <a:latin typeface="Open Sans"/>
                <a:ea typeface="Open Sans"/>
                <a:cs typeface="Open Sans"/>
              </a:rPr>
              <a:t>É</a:t>
            </a:r>
            <a:r>
              <a:rPr lang="fr-BE" sz="1600" b="1" dirty="0">
                <a:solidFill>
                  <a:schemeClr val="bg1"/>
                </a:solidFill>
                <a:latin typeface="Open Sans"/>
                <a:ea typeface="Open Sans"/>
                <a:cs typeface="Open Sans"/>
              </a:rPr>
              <a:t>cran bleu</a:t>
            </a:r>
          </a:p>
        </p:txBody>
      </p:sp>
      <p:sp>
        <p:nvSpPr>
          <p:cNvPr id="15" name="ZoneTexte 14">
            <a:extLst>
              <a:ext uri="{FF2B5EF4-FFF2-40B4-BE49-F238E27FC236}">
                <a16:creationId xmlns:a16="http://schemas.microsoft.com/office/drawing/2014/main" id="{C35BEE75-EABA-44B4-812B-56691D1AE604}"/>
              </a:ext>
            </a:extLst>
          </p:cNvPr>
          <p:cNvSpPr txBox="1">
            <a:spLocks noChangeAspect="1"/>
          </p:cNvSpPr>
          <p:nvPr/>
        </p:nvSpPr>
        <p:spPr>
          <a:xfrm>
            <a:off x="8849786" y="3422785"/>
            <a:ext cx="3183467" cy="348878"/>
          </a:xfrm>
          <a:prstGeom prst="rect">
            <a:avLst/>
          </a:prstGeom>
          <a:noFill/>
        </p:spPr>
        <p:txBody>
          <a:bodyPr vertOverflow="overflow" vert="horz" wrap="square" rtlCol="0" anchor="b" anchorCtr="1">
            <a:spAutoFit/>
          </a:bodyPr>
          <a:lstStyle/>
          <a:p>
            <a:pPr algn="ctr"/>
            <a:r>
              <a:rPr lang="fr-BE" sz="1667" b="1" dirty="0">
                <a:solidFill>
                  <a:schemeClr val="bg1"/>
                </a:solidFill>
              </a:rPr>
              <a:t>TEMPS</a:t>
            </a:r>
          </a:p>
        </p:txBody>
      </p:sp>
      <p:sp>
        <p:nvSpPr>
          <p:cNvPr id="16" name="ZoneTexte 15">
            <a:extLst>
              <a:ext uri="{FF2B5EF4-FFF2-40B4-BE49-F238E27FC236}">
                <a16:creationId xmlns:a16="http://schemas.microsoft.com/office/drawing/2014/main" id="{535CD241-16B0-4D03-9234-13AA91F5A9D8}"/>
              </a:ext>
            </a:extLst>
          </p:cNvPr>
          <p:cNvSpPr txBox="1">
            <a:spLocks noChangeAspect="1"/>
          </p:cNvSpPr>
          <p:nvPr/>
        </p:nvSpPr>
        <p:spPr>
          <a:xfrm>
            <a:off x="8849786" y="3826527"/>
            <a:ext cx="3183467" cy="830997"/>
          </a:xfrm>
          <a:prstGeom prst="rect">
            <a:avLst/>
          </a:prstGeom>
          <a:noFill/>
        </p:spPr>
        <p:txBody>
          <a:bodyPr vertOverflow="overflow" vert="horz" wrap="square" rtlCol="0" anchor="t">
            <a:spAutoFit/>
          </a:bodyPr>
          <a:lstStyle/>
          <a:p>
            <a:pPr algn="ctr"/>
            <a:r>
              <a:rPr lang="fr-BE" sz="1600" dirty="0">
                <a:solidFill>
                  <a:schemeClr val="bg1"/>
                </a:solidFill>
                <a:latin typeface="Open Sans"/>
                <a:ea typeface="Open Sans"/>
                <a:cs typeface="Open Sans"/>
              </a:rPr>
              <a:t>Une attente marquante</a:t>
            </a:r>
            <a:br>
              <a:rPr lang="fr-BE" sz="1600" dirty="0">
                <a:solidFill>
                  <a:schemeClr val="bg1"/>
                </a:solidFill>
                <a:latin typeface="Open Sans"/>
                <a:ea typeface="Open Sans"/>
                <a:cs typeface="Open Sans"/>
              </a:rPr>
            </a:br>
            <a:r>
              <a:rPr lang="fr-BE" sz="1600" dirty="0">
                <a:solidFill>
                  <a:schemeClr val="bg1"/>
                </a:solidFill>
                <a:latin typeface="Open Sans"/>
                <a:ea typeface="Open Sans"/>
                <a:cs typeface="Open Sans"/>
              </a:rPr>
              <a:t>pour acc</a:t>
            </a:r>
            <a:r>
              <a:rPr lang="fr-FR" sz="1600" dirty="0">
                <a:solidFill>
                  <a:schemeClr val="bg1"/>
                </a:solidFill>
                <a:latin typeface="Open Sans"/>
                <a:ea typeface="Open Sans"/>
                <a:cs typeface="Open Sans"/>
              </a:rPr>
              <a:t>é</a:t>
            </a:r>
            <a:r>
              <a:rPr lang="fr-BE" sz="1600" dirty="0">
                <a:solidFill>
                  <a:schemeClr val="bg1"/>
                </a:solidFill>
                <a:latin typeface="Open Sans"/>
                <a:ea typeface="Open Sans"/>
                <a:cs typeface="Open Sans"/>
              </a:rPr>
              <a:t>der</a:t>
            </a:r>
          </a:p>
          <a:p>
            <a:pPr algn="ctr"/>
            <a:r>
              <a:rPr lang="fr-BE" sz="1600" dirty="0">
                <a:solidFill>
                  <a:schemeClr val="bg1"/>
                </a:solidFill>
                <a:latin typeface="Open Sans"/>
                <a:ea typeface="Open Sans"/>
                <a:cs typeface="Open Sans"/>
              </a:rPr>
              <a:t>au poste de travail</a:t>
            </a:r>
          </a:p>
        </p:txBody>
      </p:sp>
      <p:sp>
        <p:nvSpPr>
          <p:cNvPr id="22" name="Flèche : pentagone 21">
            <a:hlinkClick r:id="rId6" action="ppaction://hlinksldjump"/>
            <a:extLst>
              <a:ext uri="{FF2B5EF4-FFF2-40B4-BE49-F238E27FC236}">
                <a16:creationId xmlns:a16="http://schemas.microsoft.com/office/drawing/2014/main" id="{2575FD7D-101F-1085-EE78-09EC670B4DEE}"/>
              </a:ext>
            </a:extLst>
          </p:cNvPr>
          <p:cNvSpPr/>
          <p:nvPr/>
        </p:nvSpPr>
        <p:spPr>
          <a:xfrm>
            <a:off x="0" y="0"/>
            <a:ext cx="2626469" cy="448071"/>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MIS À JOUR</a:t>
            </a:r>
            <a:endParaRPr lang="fr-FR" dirty="0"/>
          </a:p>
        </p:txBody>
      </p:sp>
      <p:sp>
        <p:nvSpPr>
          <p:cNvPr id="24" name="Flèche : pentagone 23">
            <a:extLst>
              <a:ext uri="{FF2B5EF4-FFF2-40B4-BE49-F238E27FC236}">
                <a16:creationId xmlns:a16="http://schemas.microsoft.com/office/drawing/2014/main" id="{5E2C765E-2393-5C72-6000-F1721CB0B213}"/>
              </a:ext>
            </a:extLst>
          </p:cNvPr>
          <p:cNvSpPr/>
          <p:nvPr/>
        </p:nvSpPr>
        <p:spPr>
          <a:xfrm>
            <a:off x="0" y="438632"/>
            <a:ext cx="3804837" cy="646332"/>
          </a:xfrm>
          <a:prstGeom prst="homePlat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BE" dirty="0">
                <a:latin typeface="Montserrat ExtraBold"/>
              </a:rPr>
              <a:t>SOUVENIRS ATTACHANTS</a:t>
            </a:r>
            <a:endParaRPr lang="fr-BE" sz="1800" dirty="0">
              <a:latin typeface="Montserrat ExtraBold"/>
            </a:endParaRPr>
          </a:p>
        </p:txBody>
      </p:sp>
      <p:sp>
        <p:nvSpPr>
          <p:cNvPr id="26" name="Flèche : chevron 25">
            <a:extLst>
              <a:ext uri="{FF2B5EF4-FFF2-40B4-BE49-F238E27FC236}">
                <a16:creationId xmlns:a16="http://schemas.microsoft.com/office/drawing/2014/main" id="{5C1B3011-B05D-7117-9140-D3443F37A792}"/>
              </a:ext>
            </a:extLst>
          </p:cNvPr>
          <p:cNvSpPr/>
          <p:nvPr/>
        </p:nvSpPr>
        <p:spPr>
          <a:xfrm>
            <a:off x="3906981" y="406507"/>
            <a:ext cx="1267691" cy="726102"/>
          </a:xfrm>
          <a:prstGeom prst="chevron">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endParaRPr lang="fr-FR" dirty="0">
              <a:solidFill>
                <a:schemeClr val="tx1"/>
              </a:solidFill>
            </a:endParaRPr>
          </a:p>
        </p:txBody>
      </p:sp>
      <p:grpSp>
        <p:nvGrpSpPr>
          <p:cNvPr id="17" name="Groupe 16">
            <a:extLst>
              <a:ext uri="{FF2B5EF4-FFF2-40B4-BE49-F238E27FC236}">
                <a16:creationId xmlns:a16="http://schemas.microsoft.com/office/drawing/2014/main" id="{0287FE0E-EEED-5ABF-E5BF-AD3BDD3EAB7A}"/>
              </a:ext>
            </a:extLst>
          </p:cNvPr>
          <p:cNvGrpSpPr/>
          <p:nvPr/>
        </p:nvGrpSpPr>
        <p:grpSpPr>
          <a:xfrm>
            <a:off x="13484300" y="-16408193"/>
            <a:ext cx="10968050" cy="26076901"/>
            <a:chOff x="13484300" y="-16408193"/>
            <a:chExt cx="10968050" cy="26076901"/>
          </a:xfrm>
        </p:grpSpPr>
        <p:sp>
          <p:nvSpPr>
            <p:cNvPr id="18" name="Rectangle 17">
              <a:extLst>
                <a:ext uri="{FF2B5EF4-FFF2-40B4-BE49-F238E27FC236}">
                  <a16:creationId xmlns:a16="http://schemas.microsoft.com/office/drawing/2014/main" id="{EBD6115D-14B1-0860-048F-A98EF1E8EED3}"/>
                </a:ext>
              </a:extLst>
            </p:cNvPr>
            <p:cNvSpPr/>
            <p:nvPr/>
          </p:nvSpPr>
          <p:spPr>
            <a:xfrm rot="19557747">
              <a:off x="13484300" y="-10324863"/>
              <a:ext cx="8346099" cy="152067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77C8E023-5306-7500-7745-777E78DBB5EE}"/>
                </a:ext>
              </a:extLst>
            </p:cNvPr>
            <p:cNvSpPr/>
            <p:nvPr/>
          </p:nvSpPr>
          <p:spPr>
            <a:xfrm rot="19557747">
              <a:off x="15751811" y="-13016099"/>
              <a:ext cx="8346099" cy="2268480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BCA18C21-9566-A438-4ABF-0F5AD7DEBCF6}"/>
                </a:ext>
              </a:extLst>
            </p:cNvPr>
            <p:cNvSpPr/>
            <p:nvPr/>
          </p:nvSpPr>
          <p:spPr>
            <a:xfrm rot="19557747">
              <a:off x="16106251" y="-16408193"/>
              <a:ext cx="8346099" cy="256832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Rectangle 22">
            <a:extLst>
              <a:ext uri="{FF2B5EF4-FFF2-40B4-BE49-F238E27FC236}">
                <a16:creationId xmlns:a16="http://schemas.microsoft.com/office/drawing/2014/main" id="{DA1209C0-3209-7DD1-A20F-E6847A99EB3F}"/>
              </a:ext>
            </a:extLst>
          </p:cNvPr>
          <p:cNvSpPr/>
          <p:nvPr/>
        </p:nvSpPr>
        <p:spPr>
          <a:xfrm rot="19557747">
            <a:off x="12006034" y="-15863905"/>
            <a:ext cx="8346099" cy="3326692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Organigramme : Connecteur 26">
            <a:extLst>
              <a:ext uri="{FF2B5EF4-FFF2-40B4-BE49-F238E27FC236}">
                <a16:creationId xmlns:a16="http://schemas.microsoft.com/office/drawing/2014/main" id="{A7F06F65-FFA6-CA28-AB29-A467B0520B82}"/>
              </a:ext>
            </a:extLst>
          </p:cNvPr>
          <p:cNvSpPr/>
          <p:nvPr/>
        </p:nvSpPr>
        <p:spPr>
          <a:xfrm>
            <a:off x="11160783" y="-3087423"/>
            <a:ext cx="5415484" cy="5234388"/>
          </a:xfrm>
          <a:prstGeom prst="flowChartConnector">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28">
            <a:extLst>
              <a:ext uri="{FF2B5EF4-FFF2-40B4-BE49-F238E27FC236}">
                <a16:creationId xmlns:a16="http://schemas.microsoft.com/office/drawing/2014/main" id="{DF2B2A7D-BA27-8931-3963-1E6D33A2A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Image 30">
            <a:extLst>
              <a:ext uri="{FF2B5EF4-FFF2-40B4-BE49-F238E27FC236}">
                <a16:creationId xmlns:a16="http://schemas.microsoft.com/office/drawing/2014/main" id="{A3A473BE-F841-74A3-2318-E6A7E3CF1F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202204" cy="6858000"/>
          </a:xfrm>
          <a:prstGeom prst="rect">
            <a:avLst/>
          </a:prstGeom>
        </p:spPr>
      </p:pic>
      <p:pic>
        <p:nvPicPr>
          <p:cNvPr id="34" name="Image 33">
            <a:extLst>
              <a:ext uri="{FF2B5EF4-FFF2-40B4-BE49-F238E27FC236}">
                <a16:creationId xmlns:a16="http://schemas.microsoft.com/office/drawing/2014/main" id="{D73F6628-5BA7-65D4-8C0A-52829941C3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7262"/>
            <a:ext cx="12192000" cy="6858000"/>
          </a:xfrm>
          <a:prstGeom prst="rect">
            <a:avLst/>
          </a:prstGeom>
        </p:spPr>
      </p:pic>
    </p:spTree>
    <p:extLst>
      <p:ext uri="{BB962C8B-B14F-4D97-AF65-F5344CB8AC3E}">
        <p14:creationId xmlns:p14="http://schemas.microsoft.com/office/powerpoint/2010/main" val="240225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arn(inVertic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500"/>
                            </p:stCondLst>
                            <p:childTnLst>
                              <p:par>
                                <p:cTn id="65" presetID="2" presetClass="entr" presetSubtype="12"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250" fill="hold"/>
                                        <p:tgtEl>
                                          <p:spTgt spid="23"/>
                                        </p:tgtEl>
                                        <p:attrNameLst>
                                          <p:attrName>ppt_x</p:attrName>
                                        </p:attrNameLst>
                                      </p:cBhvr>
                                      <p:tavLst>
                                        <p:tav tm="0">
                                          <p:val>
                                            <p:strVal val="0-#ppt_w/2"/>
                                          </p:val>
                                        </p:tav>
                                        <p:tav tm="100000">
                                          <p:val>
                                            <p:strVal val="#ppt_x"/>
                                          </p:val>
                                        </p:tav>
                                      </p:tavLst>
                                    </p:anim>
                                    <p:anim calcmode="lin" valueType="num">
                                      <p:cBhvr additive="base">
                                        <p:cTn id="68" dur="25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4" grpId="0">
        <p:bldAsOne/>
      </p:bldGraphic>
      <p:bldP spid="7" grpId="0"/>
      <p:bldP spid="9" grpId="0"/>
      <p:bldP spid="11" grpId="0"/>
      <p:bldP spid="12" grpId="0"/>
      <p:bldP spid="13" grpId="0"/>
      <p:bldP spid="14" grpId="0"/>
      <p:bldP spid="15" grpId="0"/>
      <p:bldP spid="16" grpId="0"/>
      <p:bldP spid="23"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909621-AED1-4D10-436C-C5B669703C80}"/>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AB869D7-4884-6882-DECD-33E787FA8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B3B413C-3C30-81E6-E766-967B4293F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èche : pentagone 8">
            <a:hlinkClick r:id="rId3" action="ppaction://hlinksldjump"/>
            <a:extLst>
              <a:ext uri="{FF2B5EF4-FFF2-40B4-BE49-F238E27FC236}">
                <a16:creationId xmlns:a16="http://schemas.microsoft.com/office/drawing/2014/main" id="{DF969674-B9D2-BDBE-BE44-DCA289CF6F22}"/>
              </a:ext>
            </a:extLst>
          </p:cNvPr>
          <p:cNvSpPr/>
          <p:nvPr/>
        </p:nvSpPr>
        <p:spPr>
          <a:xfrm>
            <a:off x="0" y="0"/>
            <a:ext cx="2626469" cy="448071"/>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Windows 11</a:t>
            </a:r>
            <a:endParaRPr lang="fr-FR" dirty="0"/>
          </a:p>
        </p:txBody>
      </p:sp>
      <p:sp>
        <p:nvSpPr>
          <p:cNvPr id="12" name="Pentagone 11">
            <a:extLst>
              <a:ext uri="{FF2B5EF4-FFF2-40B4-BE49-F238E27FC236}">
                <a16:creationId xmlns:a16="http://schemas.microsoft.com/office/drawing/2014/main" id="{0BF54065-FAEE-0B58-A68D-4E1CC4170270}"/>
              </a:ext>
            </a:extLst>
          </p:cNvPr>
          <p:cNvSpPr/>
          <p:nvPr/>
        </p:nvSpPr>
        <p:spPr>
          <a:xfrm>
            <a:off x="3906980" y="1991027"/>
            <a:ext cx="4684569" cy="3923998"/>
          </a:xfrm>
          <a:prstGeom prst="pentagon">
            <a:avLst/>
          </a:prstGeom>
          <a:no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entagone 12">
            <a:extLst>
              <a:ext uri="{FF2B5EF4-FFF2-40B4-BE49-F238E27FC236}">
                <a16:creationId xmlns:a16="http://schemas.microsoft.com/office/drawing/2014/main" id="{B2E578D3-CF36-42D9-FF8C-F2760E23922D}"/>
              </a:ext>
            </a:extLst>
          </p:cNvPr>
          <p:cNvSpPr/>
          <p:nvPr/>
        </p:nvSpPr>
        <p:spPr>
          <a:xfrm rot="10800000">
            <a:off x="3804835" y="2209800"/>
            <a:ext cx="4867273" cy="4114799"/>
          </a:xfrm>
          <a:prstGeom prst="pentagon">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5" name="Groupe 34">
            <a:extLst>
              <a:ext uri="{FF2B5EF4-FFF2-40B4-BE49-F238E27FC236}">
                <a16:creationId xmlns:a16="http://schemas.microsoft.com/office/drawing/2014/main" id="{156927AB-53ED-CB87-0448-A003866CB4E5}"/>
              </a:ext>
            </a:extLst>
          </p:cNvPr>
          <p:cNvGrpSpPr/>
          <p:nvPr/>
        </p:nvGrpSpPr>
        <p:grpSpPr>
          <a:xfrm rot="10800000">
            <a:off x="-10631114" y="-2730293"/>
            <a:ext cx="10968050" cy="26076901"/>
            <a:chOff x="13484300" y="-16408193"/>
            <a:chExt cx="10968050" cy="26076901"/>
          </a:xfrm>
        </p:grpSpPr>
        <p:sp>
          <p:nvSpPr>
            <p:cNvPr id="30" name="Rectangle 29">
              <a:extLst>
                <a:ext uri="{FF2B5EF4-FFF2-40B4-BE49-F238E27FC236}">
                  <a16:creationId xmlns:a16="http://schemas.microsoft.com/office/drawing/2014/main" id="{BEAEF5A5-899F-EA85-6E4D-767103EB6282}"/>
                </a:ext>
              </a:extLst>
            </p:cNvPr>
            <p:cNvSpPr/>
            <p:nvPr/>
          </p:nvSpPr>
          <p:spPr>
            <a:xfrm rot="19557747">
              <a:off x="13484300" y="-10324863"/>
              <a:ext cx="8346099" cy="152067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97C95263-5533-9E65-49F2-CF92509B198C}"/>
                </a:ext>
              </a:extLst>
            </p:cNvPr>
            <p:cNvSpPr/>
            <p:nvPr/>
          </p:nvSpPr>
          <p:spPr>
            <a:xfrm rot="19557747">
              <a:off x="15751811" y="-13016099"/>
              <a:ext cx="8346099" cy="2268480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82B0ED9D-558C-C1BD-B702-B6C9A0D8A008}"/>
                </a:ext>
              </a:extLst>
            </p:cNvPr>
            <p:cNvSpPr/>
            <p:nvPr/>
          </p:nvSpPr>
          <p:spPr>
            <a:xfrm rot="19557747">
              <a:off x="16106251" y="-16408193"/>
              <a:ext cx="8346099" cy="2568322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Rectangle 32">
            <a:extLst>
              <a:ext uri="{FF2B5EF4-FFF2-40B4-BE49-F238E27FC236}">
                <a16:creationId xmlns:a16="http://schemas.microsoft.com/office/drawing/2014/main" id="{C153C876-8178-4C79-FBDA-D9EE1B52241F}"/>
              </a:ext>
            </a:extLst>
          </p:cNvPr>
          <p:cNvSpPr/>
          <p:nvPr/>
        </p:nvSpPr>
        <p:spPr>
          <a:xfrm rot="19557747">
            <a:off x="-6906384" y="-8586807"/>
            <a:ext cx="8346099" cy="3326692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Organigramme : Connecteur 33">
            <a:extLst>
              <a:ext uri="{FF2B5EF4-FFF2-40B4-BE49-F238E27FC236}">
                <a16:creationId xmlns:a16="http://schemas.microsoft.com/office/drawing/2014/main" id="{0EE4138E-2068-252D-8EAD-87B7C1B28130}"/>
              </a:ext>
            </a:extLst>
          </p:cNvPr>
          <p:cNvSpPr/>
          <p:nvPr/>
        </p:nvSpPr>
        <p:spPr>
          <a:xfrm>
            <a:off x="-3408832" y="4682638"/>
            <a:ext cx="5415484" cy="5234388"/>
          </a:xfrm>
          <a:prstGeom prst="flowChartConnector">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69317FFC-83DA-ABB7-FD07-152906FFE083}"/>
              </a:ext>
            </a:extLst>
          </p:cNvPr>
          <p:cNvSpPr/>
          <p:nvPr/>
        </p:nvSpPr>
        <p:spPr>
          <a:xfrm>
            <a:off x="1714073" y="2929199"/>
            <a:ext cx="9070382" cy="2230197"/>
          </a:xfrm>
          <a:prstGeom prst="roundRect">
            <a:avLst/>
          </a:prstGeom>
          <a:solidFill>
            <a:srgbClr val="FFC00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Windows 11</a:t>
            </a:r>
            <a:endParaRPr lang="fr-FR" sz="3600" b="1" dirty="0"/>
          </a:p>
        </p:txBody>
      </p:sp>
    </p:spTree>
    <p:extLst>
      <p:ext uri="{BB962C8B-B14F-4D97-AF65-F5344CB8AC3E}">
        <p14:creationId xmlns:p14="http://schemas.microsoft.com/office/powerpoint/2010/main" val="2464765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1+#ppt_w/2"/>
                                          </p:val>
                                        </p:tav>
                                        <p:tav tm="100000">
                                          <p:val>
                                            <p:strVal val="#ppt_x"/>
                                          </p:val>
                                        </p:tav>
                                      </p:tavLst>
                                    </p:anim>
                                    <p:anim calcmode="lin" valueType="num">
                                      <p:cBhvr additive="base">
                                        <p:cTn id="8" dur="10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2"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250" fill="hold"/>
                                        <p:tgtEl>
                                          <p:spTgt spid="33"/>
                                        </p:tgtEl>
                                        <p:attrNameLst>
                                          <p:attrName>ppt_x</p:attrName>
                                        </p:attrNameLst>
                                      </p:cBhvr>
                                      <p:tavLst>
                                        <p:tav tm="0">
                                          <p:val>
                                            <p:strVal val="0-#ppt_w/2"/>
                                          </p:val>
                                        </p:tav>
                                        <p:tav tm="100000">
                                          <p:val>
                                            <p:strVal val="#ppt_x"/>
                                          </p:val>
                                        </p:tav>
                                      </p:tavLst>
                                    </p:anim>
                                    <p:anim calcmode="lin" valueType="num">
                                      <p:cBhvr additive="base">
                                        <p:cTn id="13" dur="250" fill="hold"/>
                                        <p:tgtEl>
                                          <p:spTgt spid="33"/>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16" presetClass="entr" presetSubtype="2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childTnLst>
                          </p:cTn>
                        </p:par>
                        <p:par>
                          <p:cTn id="21" fill="hold">
                            <p:stCondLst>
                              <p:cond delay="1750"/>
                            </p:stCondLst>
                            <p:childTnLst>
                              <p:par>
                                <p:cTn id="22" presetID="21" presetClass="entr" presetSubtype="1"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heel(1)">
                                      <p:cBhvr>
                                        <p:cTn id="24" dur="1000"/>
                                        <p:tgtEl>
                                          <p:spTgt spid="13"/>
                                        </p:tgtEl>
                                      </p:cBhvr>
                                    </p:animEffect>
                                  </p:childTnLst>
                                </p:cTn>
                              </p:par>
                            </p:childTnLst>
                          </p:cTn>
                        </p:par>
                        <p:par>
                          <p:cTn id="25" fill="hold">
                            <p:stCondLst>
                              <p:cond delay="2750"/>
                            </p:stCondLst>
                            <p:childTnLst>
                              <p:par>
                                <p:cTn id="26" presetID="21" presetClass="entr" presetSubtype="2"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heel(2)">
                                      <p:cBhvr>
                                        <p:cTn id="2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3" grpId="0" animBg="1"/>
      <p:bldP spid="34"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53DD5F-958D-3B88-EBBB-2F1E4D98AC9F}"/>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DC59D54-94B5-2CB5-EF15-795EB1613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2CF5D35-F23A-06B5-0A83-4F1CF1FCA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1970C4D-6FC3-2CBE-3C29-DAE5ADC2320F}"/>
              </a:ext>
            </a:extLst>
          </p:cNvPr>
          <p:cNvSpPr>
            <a:spLocks noGrp="1"/>
          </p:cNvSpPr>
          <p:nvPr>
            <p:ph type="ctrTitle"/>
          </p:nvPr>
        </p:nvSpPr>
        <p:spPr>
          <a:xfrm>
            <a:off x="9921433" y="600502"/>
            <a:ext cx="1406598" cy="609264"/>
          </a:xfrm>
        </p:spPr>
        <p:txBody>
          <a:bodyPr>
            <a:normAutofit fontScale="90000"/>
          </a:bodyPr>
          <a:lstStyle/>
          <a:p>
            <a:pPr algn="l"/>
            <a:r>
              <a:rPr lang="en-US" dirty="0">
                <a:solidFill>
                  <a:srgbClr val="FFFFFF"/>
                </a:solidFill>
              </a:rPr>
              <a:t>Faux </a:t>
            </a:r>
            <a:endParaRPr lang="fr-FR" dirty="0">
              <a:solidFill>
                <a:srgbClr val="FFFFFF"/>
              </a:solidFill>
            </a:endParaRPr>
          </a:p>
        </p:txBody>
      </p:sp>
      <p:grpSp>
        <p:nvGrpSpPr>
          <p:cNvPr id="11" name="Groupe 10">
            <a:extLst>
              <a:ext uri="{FF2B5EF4-FFF2-40B4-BE49-F238E27FC236}">
                <a16:creationId xmlns:a16="http://schemas.microsoft.com/office/drawing/2014/main" id="{8AD8CE0B-468F-9462-5ADC-B4AAE2700FC0}"/>
              </a:ext>
            </a:extLst>
          </p:cNvPr>
          <p:cNvGrpSpPr/>
          <p:nvPr/>
        </p:nvGrpSpPr>
        <p:grpSpPr>
          <a:xfrm>
            <a:off x="-14040104" y="-16126456"/>
            <a:ext cx="40272208" cy="39110911"/>
            <a:chOff x="-14040104" y="-16126456"/>
            <a:chExt cx="40272208" cy="39110911"/>
          </a:xfrm>
        </p:grpSpPr>
        <p:sp>
          <p:nvSpPr>
            <p:cNvPr id="5" name="Cercle : creux 4">
              <a:extLst>
                <a:ext uri="{FF2B5EF4-FFF2-40B4-BE49-F238E27FC236}">
                  <a16:creationId xmlns:a16="http://schemas.microsoft.com/office/drawing/2014/main" id="{5D8FC368-E0E2-D370-0943-AC40A10C9FDE}"/>
                </a:ext>
              </a:extLst>
            </p:cNvPr>
            <p:cNvSpPr/>
            <p:nvPr/>
          </p:nvSpPr>
          <p:spPr>
            <a:xfrm>
              <a:off x="-5932002" y="-7526699"/>
              <a:ext cx="24056005" cy="22137817"/>
            </a:xfrm>
            <a:prstGeom prst="donut">
              <a:avLst>
                <a:gd name="adj" fmla="val 736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Cercle : creux 5">
              <a:extLst>
                <a:ext uri="{FF2B5EF4-FFF2-40B4-BE49-F238E27FC236}">
                  <a16:creationId xmlns:a16="http://schemas.microsoft.com/office/drawing/2014/main" id="{B1D9B4C4-7DF7-3178-2BB7-D31BAE99C331}"/>
                </a:ext>
              </a:extLst>
            </p:cNvPr>
            <p:cNvSpPr/>
            <p:nvPr/>
          </p:nvSpPr>
          <p:spPr>
            <a:xfrm>
              <a:off x="-14040104" y="-16126456"/>
              <a:ext cx="40272208" cy="39110911"/>
            </a:xfrm>
            <a:prstGeom prst="donut">
              <a:avLst>
                <a:gd name="adj" fmla="val 736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Cercle : creux 7">
              <a:extLst>
                <a:ext uri="{FF2B5EF4-FFF2-40B4-BE49-F238E27FC236}">
                  <a16:creationId xmlns:a16="http://schemas.microsoft.com/office/drawing/2014/main" id="{37FCBD4A-282C-BEC5-F00F-904A9787168C}"/>
                </a:ext>
              </a:extLst>
            </p:cNvPr>
            <p:cNvSpPr/>
            <p:nvPr/>
          </p:nvSpPr>
          <p:spPr>
            <a:xfrm>
              <a:off x="-9097814" y="-10284082"/>
              <a:ext cx="30387629" cy="27652580"/>
            </a:xfrm>
            <a:prstGeom prst="donut">
              <a:avLst>
                <a:gd name="adj" fmla="val 736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
        <p:nvSpPr>
          <p:cNvPr id="10" name="Cercle : creux 9">
            <a:extLst>
              <a:ext uri="{FF2B5EF4-FFF2-40B4-BE49-F238E27FC236}">
                <a16:creationId xmlns:a16="http://schemas.microsoft.com/office/drawing/2014/main" id="{E6471E20-199D-C015-461F-66BB6DCC482F}"/>
              </a:ext>
            </a:extLst>
          </p:cNvPr>
          <p:cNvSpPr/>
          <p:nvPr/>
        </p:nvSpPr>
        <p:spPr>
          <a:xfrm>
            <a:off x="-19129061" y="-21508770"/>
            <a:ext cx="50450121" cy="49875537"/>
          </a:xfrm>
          <a:prstGeom prst="donut">
            <a:avLst>
              <a:gd name="adj" fmla="val 34920"/>
            </a:avLst>
          </a:prstGeom>
          <a:solidFill>
            <a:srgbClr val="7030A0">
              <a:alpha val="5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Larme 3">
            <a:extLst>
              <a:ext uri="{FF2B5EF4-FFF2-40B4-BE49-F238E27FC236}">
                <a16:creationId xmlns:a16="http://schemas.microsoft.com/office/drawing/2014/main" id="{05CEFD0D-836B-5517-52BF-279F03F6F67C}"/>
              </a:ext>
            </a:extLst>
          </p:cNvPr>
          <p:cNvSpPr/>
          <p:nvPr/>
        </p:nvSpPr>
        <p:spPr>
          <a:xfrm>
            <a:off x="7948614" y="1209766"/>
            <a:ext cx="3239543" cy="3035656"/>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Windows Defender continue…</a:t>
            </a:r>
            <a:endParaRPr lang="fr-FR" dirty="0"/>
          </a:p>
        </p:txBody>
      </p:sp>
      <p:sp>
        <p:nvSpPr>
          <p:cNvPr id="7" name="Larme 6">
            <a:extLst>
              <a:ext uri="{FF2B5EF4-FFF2-40B4-BE49-F238E27FC236}">
                <a16:creationId xmlns:a16="http://schemas.microsoft.com/office/drawing/2014/main" id="{9F6B7AC2-0BEA-E7A6-2655-087EE77AB893}"/>
              </a:ext>
            </a:extLst>
          </p:cNvPr>
          <p:cNvSpPr/>
          <p:nvPr/>
        </p:nvSpPr>
        <p:spPr>
          <a:xfrm>
            <a:off x="4004637" y="1209766"/>
            <a:ext cx="3239543" cy="3035656"/>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 </a:t>
            </a:r>
            <a:r>
              <a:rPr lang="en-US" dirty="0" err="1"/>
              <a:t>correctifs</a:t>
            </a:r>
            <a:r>
              <a:rPr lang="en-US" dirty="0"/>
              <a:t> apport</a:t>
            </a:r>
            <a:r>
              <a:rPr lang="fr-FR" dirty="0"/>
              <a:t>é</a:t>
            </a:r>
            <a:r>
              <a:rPr lang="en-US" dirty="0"/>
              <a:t>s </a:t>
            </a:r>
            <a:r>
              <a:rPr lang="fr-FR" dirty="0"/>
              <a:t>à</a:t>
            </a:r>
            <a:r>
              <a:rPr lang="en-US" dirty="0"/>
              <a:t> Windows XP et Windows 7</a:t>
            </a:r>
            <a:endParaRPr lang="fr-FR" dirty="0"/>
          </a:p>
        </p:txBody>
      </p:sp>
      <p:sp>
        <p:nvSpPr>
          <p:cNvPr id="14" name="Rectangle : coins arrondis 13">
            <a:extLst>
              <a:ext uri="{FF2B5EF4-FFF2-40B4-BE49-F238E27FC236}">
                <a16:creationId xmlns:a16="http://schemas.microsoft.com/office/drawing/2014/main" id="{A2BDF65D-04D0-CF83-10F8-9E9B4F31D142}"/>
              </a:ext>
            </a:extLst>
          </p:cNvPr>
          <p:cNvSpPr/>
          <p:nvPr/>
        </p:nvSpPr>
        <p:spPr>
          <a:xfrm>
            <a:off x="9199407" y="3289724"/>
            <a:ext cx="2381104" cy="504967"/>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octobre</a:t>
            </a:r>
            <a:r>
              <a:rPr lang="en-US" dirty="0"/>
              <a:t> 2028</a:t>
            </a:r>
            <a:endParaRPr lang="fr-FR" dirty="0"/>
          </a:p>
        </p:txBody>
      </p:sp>
      <p:sp>
        <p:nvSpPr>
          <p:cNvPr id="16" name="Rectangle : coins arrondis 15">
            <a:extLst>
              <a:ext uri="{FF2B5EF4-FFF2-40B4-BE49-F238E27FC236}">
                <a16:creationId xmlns:a16="http://schemas.microsoft.com/office/drawing/2014/main" id="{C7814D44-0EAC-615C-AF10-19D9D47DEACD}"/>
              </a:ext>
            </a:extLst>
          </p:cNvPr>
          <p:cNvSpPr/>
          <p:nvPr/>
        </p:nvSpPr>
        <p:spPr>
          <a:xfrm>
            <a:off x="5364998" y="3275505"/>
            <a:ext cx="2381104" cy="504967"/>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Radio-Canada</a:t>
            </a:r>
            <a:endParaRPr lang="fr-FR" dirty="0"/>
          </a:p>
        </p:txBody>
      </p:sp>
      <p:sp>
        <p:nvSpPr>
          <p:cNvPr id="17" name="Flèche : pentagone 16">
            <a:hlinkClick r:id="rId3" action="ppaction://hlinksldjump"/>
            <a:extLst>
              <a:ext uri="{FF2B5EF4-FFF2-40B4-BE49-F238E27FC236}">
                <a16:creationId xmlns:a16="http://schemas.microsoft.com/office/drawing/2014/main" id="{1AD52046-70A4-30E8-BA15-4962A45D5541}"/>
              </a:ext>
            </a:extLst>
          </p:cNvPr>
          <p:cNvSpPr/>
          <p:nvPr/>
        </p:nvSpPr>
        <p:spPr>
          <a:xfrm>
            <a:off x="0" y="0"/>
            <a:ext cx="2626469" cy="448071"/>
          </a:xfrm>
          <a:prstGeom prst="homePlat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Windows 11</a:t>
            </a:r>
            <a:endParaRPr lang="fr-FR" dirty="0"/>
          </a:p>
        </p:txBody>
      </p:sp>
      <p:sp>
        <p:nvSpPr>
          <p:cNvPr id="18" name="Flèche : pentagone 17">
            <a:extLst>
              <a:ext uri="{FF2B5EF4-FFF2-40B4-BE49-F238E27FC236}">
                <a16:creationId xmlns:a16="http://schemas.microsoft.com/office/drawing/2014/main" id="{2B0DE237-7301-C013-EBDE-B547912270AE}"/>
              </a:ext>
            </a:extLst>
          </p:cNvPr>
          <p:cNvSpPr/>
          <p:nvPr/>
        </p:nvSpPr>
        <p:spPr>
          <a:xfrm>
            <a:off x="0" y="438632"/>
            <a:ext cx="3804837" cy="646332"/>
          </a:xfrm>
          <a:prstGeom prst="homePlat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BE" sz="1800" dirty="0">
                <a:latin typeface="Montserrat ExtraBold"/>
              </a:rPr>
              <a:t>Bon à savoir</a:t>
            </a:r>
          </a:p>
        </p:txBody>
      </p:sp>
      <p:sp>
        <p:nvSpPr>
          <p:cNvPr id="19" name="Flèche : chevron 18">
            <a:extLst>
              <a:ext uri="{FF2B5EF4-FFF2-40B4-BE49-F238E27FC236}">
                <a16:creationId xmlns:a16="http://schemas.microsoft.com/office/drawing/2014/main" id="{91F7B416-5142-DE45-C3BF-9CD0067BFBED}"/>
              </a:ext>
            </a:extLst>
          </p:cNvPr>
          <p:cNvSpPr/>
          <p:nvPr/>
        </p:nvSpPr>
        <p:spPr>
          <a:xfrm>
            <a:off x="3906981" y="406507"/>
            <a:ext cx="1267691" cy="726102"/>
          </a:xfrm>
          <a:prstGeom prst="chevron">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endParaRPr lang="fr-FR">
              <a:solidFill>
                <a:schemeClr val="tx1"/>
              </a:solidFill>
            </a:endParaRPr>
          </a:p>
        </p:txBody>
      </p:sp>
    </p:spTree>
    <p:extLst>
      <p:ext uri="{BB962C8B-B14F-4D97-AF65-F5344CB8AC3E}">
        <p14:creationId xmlns:p14="http://schemas.microsoft.com/office/powerpoint/2010/main" val="27803953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250" fill="hold"/>
                                        <p:tgtEl>
                                          <p:spTgt spid="11"/>
                                        </p:tgtEl>
                                        <p:attrNameLst>
                                          <p:attrName>ppt_w</p:attrName>
                                        </p:attrNameLst>
                                      </p:cBhvr>
                                      <p:tavLst>
                                        <p:tav tm="0">
                                          <p:val>
                                            <p:fltVal val="0"/>
                                          </p:val>
                                        </p:tav>
                                        <p:tav tm="100000">
                                          <p:val>
                                            <p:strVal val="#ppt_w"/>
                                          </p:val>
                                        </p:tav>
                                      </p:tavLst>
                                    </p:anim>
                                    <p:anim calcmode="lin" valueType="num">
                                      <p:cBhvr>
                                        <p:cTn id="8" dur="1250" fill="hold"/>
                                        <p:tgtEl>
                                          <p:spTgt spid="11"/>
                                        </p:tgtEl>
                                        <p:attrNameLst>
                                          <p:attrName>ppt_h</p:attrName>
                                        </p:attrNameLst>
                                      </p:cBhvr>
                                      <p:tavLst>
                                        <p:tav tm="0">
                                          <p:val>
                                            <p:fltVal val="0"/>
                                          </p:val>
                                        </p:tav>
                                        <p:tav tm="100000">
                                          <p:val>
                                            <p:strVal val="#ppt_h"/>
                                          </p:val>
                                        </p:tav>
                                      </p:tavLst>
                                    </p:anim>
                                    <p:animEffect transition="in" filter="fade">
                                      <p:cBhvr>
                                        <p:cTn id="9" dur="1250"/>
                                        <p:tgtEl>
                                          <p:spTgt spid="11"/>
                                        </p:tgtEl>
                                      </p:cBhvr>
                                    </p:animEffect>
                                  </p:childTnLst>
                                </p:cTn>
                              </p:par>
                            </p:childTnLst>
                          </p:cTn>
                        </p:par>
                        <p:par>
                          <p:cTn id="10" fill="hold">
                            <p:stCondLst>
                              <p:cond delay="1250"/>
                            </p:stCondLst>
                            <p:childTnLst>
                              <p:par>
                                <p:cTn id="11" presetID="53" presetClass="entr" presetSubtype="52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anim calcmode="lin" valueType="num">
                                      <p:cBhvr>
                                        <p:cTn id="16" dur="500" fill="hold"/>
                                        <p:tgtEl>
                                          <p:spTgt spid="10"/>
                                        </p:tgtEl>
                                        <p:attrNameLst>
                                          <p:attrName>ppt_x</p:attrName>
                                        </p:attrNameLst>
                                      </p:cBhvr>
                                      <p:tavLst>
                                        <p:tav tm="0">
                                          <p:val>
                                            <p:fltVal val="0.5"/>
                                          </p:val>
                                        </p:tav>
                                        <p:tav tm="100000">
                                          <p:val>
                                            <p:strVal val="#ppt_x"/>
                                          </p:val>
                                        </p:tav>
                                      </p:tavLst>
                                    </p:anim>
                                    <p:anim calcmode="lin" valueType="num">
                                      <p:cBhvr>
                                        <p:cTn id="17"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3A3C2985FE544B9E92ED7905C511DC" ma:contentTypeVersion="15" ma:contentTypeDescription="Crée un document." ma:contentTypeScope="" ma:versionID="8d1fbd1dc345a3c05cdff622d6a80686">
  <xsd:schema xmlns:xsd="http://www.w3.org/2001/XMLSchema" xmlns:xs="http://www.w3.org/2001/XMLSchema" xmlns:p="http://schemas.microsoft.com/office/2006/metadata/properties" xmlns:ns3="1af2abd6-edae-47d3-98f9-685e1dfe6bc7" xmlns:ns4="14fdfa5f-ce0e-4a7d-a5bc-2ecb9a138707" targetNamespace="http://schemas.microsoft.com/office/2006/metadata/properties" ma:root="true" ma:fieldsID="83dc216dd1bb414ff31eee1c71b9104a" ns3:_="" ns4:_="">
    <xsd:import namespace="1af2abd6-edae-47d3-98f9-685e1dfe6bc7"/>
    <xsd:import namespace="14fdfa5f-ce0e-4a7d-a5bc-2ecb9a13870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f2abd6-edae-47d3-98f9-685e1dfe6bc7"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4fdfa5f-ce0e-4a7d-a5bc-2ecb9a138707" elementFormDefault="qualified">
    <xsd:import namespace="http://schemas.microsoft.com/office/2006/documentManagement/types"/>
    <xsd:import namespace="http://schemas.microsoft.com/office/infopath/2007/PartnerControls"/>
    <xsd:element name="SharedWithUsers" ma:index="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Partagé avec détails" ma:internalName="SharedWithDetails" ma:readOnly="true">
      <xsd:simpleType>
        <xsd:restriction base="dms:Note">
          <xsd:maxLength value="255"/>
        </xsd:restriction>
      </xsd:simpleType>
    </xsd:element>
    <xsd:element name="SharingHintHash" ma:index="11"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af2abd6-edae-47d3-98f9-685e1dfe6bc7" xsi:nil="true"/>
  </documentManagement>
</p:properties>
</file>

<file path=customXml/itemProps1.xml><?xml version="1.0" encoding="utf-8"?>
<ds:datastoreItem xmlns:ds="http://schemas.openxmlformats.org/officeDocument/2006/customXml" ds:itemID="{0561E29E-83F3-42EB-B07C-45D3EB8BA3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f2abd6-edae-47d3-98f9-685e1dfe6bc7"/>
    <ds:schemaRef ds:uri="14fdfa5f-ce0e-4a7d-a5bc-2ecb9a1387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4F8E45-6FB6-45ED-9ED2-8686DE135C59}">
  <ds:schemaRefs>
    <ds:schemaRef ds:uri="http://schemas.microsoft.com/sharepoint/v3/contenttype/forms"/>
  </ds:schemaRefs>
</ds:datastoreItem>
</file>

<file path=customXml/itemProps3.xml><?xml version="1.0" encoding="utf-8"?>
<ds:datastoreItem xmlns:ds="http://schemas.openxmlformats.org/officeDocument/2006/customXml" ds:itemID="{6AB19E26-A2F1-4C24-BD4D-C0B47AEAFB6E}">
  <ds:schemaRefs>
    <ds:schemaRef ds:uri="http://schemas.microsoft.com/office/infopath/2007/PartnerControls"/>
    <ds:schemaRef ds:uri="http://purl.org/dc/elements/1.1/"/>
    <ds:schemaRef ds:uri="http://schemas.microsoft.com/office/2006/documentManagement/types"/>
    <ds:schemaRef ds:uri="http://purl.org/dc/dcmitype/"/>
    <ds:schemaRef ds:uri="1af2abd6-edae-47d3-98f9-685e1dfe6bc7"/>
    <ds:schemaRef ds:uri="http://schemas.microsoft.com/office/2006/metadata/properties"/>
    <ds:schemaRef ds:uri="http://www.w3.org/XML/1998/namespace"/>
    <ds:schemaRef ds:uri="http://schemas.openxmlformats.org/package/2006/metadata/core-properties"/>
    <ds:schemaRef ds:uri="14fdfa5f-ce0e-4a7d-a5bc-2ecb9a138707"/>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844</TotalTime>
  <Words>2080</Words>
  <Application>Microsoft Office PowerPoint</Application>
  <PresentationFormat>Grand écran</PresentationFormat>
  <Paragraphs>165</Paragraphs>
  <Slides>16</Slides>
  <Notes>10</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16</vt:i4>
      </vt:variant>
    </vt:vector>
  </HeadingPairs>
  <TitlesOfParts>
    <vt:vector size="24" baseType="lpstr">
      <vt:lpstr>Aptos</vt:lpstr>
      <vt:lpstr>Arial</vt:lpstr>
      <vt:lpstr>Calibri</vt:lpstr>
      <vt:lpstr>geomanistmedium</vt:lpstr>
      <vt:lpstr>Montserrat ExtraBold</vt:lpstr>
      <vt:lpstr>Neue Haas Grotesk Text Pro</vt:lpstr>
      <vt:lpstr>Open Sans</vt:lpstr>
      <vt:lpstr>VanillaVTI</vt:lpstr>
      <vt:lpstr>Introduction</vt:lpstr>
      <vt:lpstr>Branche</vt:lpstr>
      <vt:lpstr>Présentation PowerPoint</vt:lpstr>
      <vt:lpstr>updates</vt:lpstr>
      <vt:lpstr>Mises à jour</vt:lpstr>
      <vt:lpstr>Mise a jour</vt:lpstr>
      <vt:lpstr>Présentation PowerPoint</vt:lpstr>
      <vt:lpstr>Présentation PowerPoint</vt:lpstr>
      <vt:lpstr>Faux </vt:lpstr>
      <vt:lpstr>Présentation PowerPoint</vt:lpstr>
      <vt:lpstr>Présentation PowerPoint</vt:lpstr>
      <vt:lpstr>Présentation PowerPoint</vt:lpstr>
      <vt:lpstr>Références</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Badye Kayamba, Ryan Moïse</dc:creator>
  <cp:lastModifiedBy>Badye Kayamba, Ryan Moïse</cp:lastModifiedBy>
  <cp:revision>6</cp:revision>
  <dcterms:created xsi:type="dcterms:W3CDTF">2025-04-10T03:56:15Z</dcterms:created>
  <dcterms:modified xsi:type="dcterms:W3CDTF">2025-04-30T23:57:18Z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0x010100B13A3C2985FE544B9E92ED7905C511DC</vt:lpwstr>
  </property>
</Properties>
</file>